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6" r:id="rId10"/>
    <p:sldId id="267" r:id="rId11"/>
    <p:sldId id="26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105618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«Как пережить подростковый возраст и сохранить доверие в отношениях»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5373216"/>
            <a:ext cx="2555776" cy="10561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Педагог-психолог:</a:t>
            </a:r>
          </a:p>
          <a:p>
            <a:pPr algn="l"/>
            <a:r>
              <a:rPr lang="ru-RU" dirty="0"/>
              <a:t>Бондаренко Ирина Романовна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6875E9-C3EE-4FBC-AC4D-AE4776B9C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77379" y="-508618"/>
            <a:ext cx="5589242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C0762-F9BF-4516-8C69-8621F24A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Важно осознавать, что…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6A1CD5-2A89-4F7F-B044-FD3178BBF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ru-RU" dirty="0"/>
              <a:t>…родители зрелые, сознательные, опытные и любящие, воспринимают феномен подросткового возраста с принятием и любовью. Они проявляют духовную силу и взрослость, показывают своим поведением и отношением к ребенку, что не шокированы и не удивлены тем, что происходит. Даже в случаях, когда подросток «перегибает палку». Психологически зрелые родители сопереживают своим детям, а значит не теряют с ними эмоциональную связь в этот непростой период.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036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1096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Отношения подростка и родителей могут разрушиться…</a:t>
            </a:r>
          </a:p>
          <a:p>
            <a:pPr marL="137160" indent="0" algn="just">
              <a:lnSpc>
                <a:spcPct val="150000"/>
              </a:lnSpc>
              <a:buNone/>
            </a:pPr>
            <a:r>
              <a:rPr lang="ru-RU" dirty="0"/>
              <a:t>Когда ребенок входит в пубертатный период большинство родителей одолевает страх, что он пойдет по неправильному пути. Из-за своего страха родители ужесточают правила, наседают, а подросток в свою очередь сопротивляется, отдаляется, начинает бунтовать. Если родители не готовы пересмотреть отношения с повзрослевшим ребенком, это происходит в одностороннем порядке. При этом нередко отношения с родителями рушатся.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F03C9C-0931-4AE1-AD04-2F034327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effectLst/>
              </a:rPr>
              <a:t>Чтобы не потерять любовь и доверие своего ребенка, нужно следовать некоторым правилам.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9844BA-4105-4150-852B-725FDCB9A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 fontScale="32500" lnSpcReduction="20000"/>
          </a:bodyPr>
          <a:lstStyle/>
          <a:p>
            <a:pPr marL="137160" indent="0">
              <a:lnSpc>
                <a:spcPct val="120000"/>
              </a:lnSpc>
              <a:buNone/>
            </a:pPr>
            <a:r>
              <a:rPr lang="ru-RU" sz="6000" b="1" dirty="0"/>
              <a:t>Проявляйте любовь</a:t>
            </a:r>
            <a:endParaRPr lang="ru-RU" sz="6000" dirty="0"/>
          </a:p>
          <a:p>
            <a:pPr algn="just">
              <a:lnSpc>
                <a:spcPct val="120000"/>
              </a:lnSpc>
            </a:pPr>
            <a:r>
              <a:rPr lang="ru-RU" sz="6000" dirty="0"/>
              <a:t>Ребенок должен чувствовать, что вы не перестали его любить, даже, несмотря на его выходки и плохое поведение. Не скупитесь на похвалу, реагируйте на потребности подростка, будьте чуткими.</a:t>
            </a:r>
          </a:p>
          <a:p>
            <a:pPr marL="137160" indent="0" algn="just">
              <a:lnSpc>
                <a:spcPct val="120000"/>
              </a:lnSpc>
              <a:buNone/>
            </a:pPr>
            <a:r>
              <a:rPr lang="ru-RU" sz="6000" dirty="0"/>
              <a:t> </a:t>
            </a:r>
          </a:p>
          <a:p>
            <a:pPr algn="just">
              <a:lnSpc>
                <a:spcPct val="120000"/>
              </a:lnSpc>
            </a:pPr>
            <a:r>
              <a:rPr lang="ru-RU" sz="6000" b="1" i="1" dirty="0"/>
              <a:t>Действия, которые помогут показать вашу любовь:</a:t>
            </a:r>
            <a:endParaRPr lang="ru-RU" sz="6000" dirty="0"/>
          </a:p>
          <a:p>
            <a:pPr marL="137160" lvl="0" indent="0" algn="just">
              <a:lnSpc>
                <a:spcPct val="120000"/>
              </a:lnSpc>
              <a:buNone/>
            </a:pPr>
            <a:r>
              <a:rPr lang="ru-RU" sz="6000" dirty="0"/>
              <a:t>чаще говорите ребенку, что вы его любите;</a:t>
            </a:r>
          </a:p>
          <a:p>
            <a:pPr marL="137160" lvl="0" indent="0" algn="just">
              <a:lnSpc>
                <a:spcPct val="120000"/>
              </a:lnSpc>
              <a:buNone/>
            </a:pPr>
            <a:r>
              <a:rPr lang="ru-RU" sz="6000" dirty="0"/>
              <a:t>обнимайте подростка. Если он стесняется, просто не делайте этого на людях;</a:t>
            </a:r>
          </a:p>
          <a:p>
            <a:pPr marL="137160" lvl="0" indent="0" algn="just">
              <a:lnSpc>
                <a:spcPct val="120000"/>
              </a:lnSpc>
              <a:buNone/>
            </a:pPr>
            <a:r>
              <a:rPr lang="ru-RU" sz="6000" dirty="0"/>
              <a:t>хвалите ребенка за его достижения;</a:t>
            </a:r>
          </a:p>
          <a:p>
            <a:pPr marL="137160" lvl="0" indent="0" algn="just">
              <a:lnSpc>
                <a:spcPct val="120000"/>
              </a:lnSpc>
              <a:buNone/>
            </a:pPr>
            <a:r>
              <a:rPr lang="ru-RU" sz="6000" dirty="0"/>
              <a:t>будьте терпимы к переменам настроения подростка;</a:t>
            </a:r>
          </a:p>
          <a:p>
            <a:pPr marL="137160" lvl="0" indent="0" algn="just">
              <a:lnSpc>
                <a:spcPct val="120000"/>
              </a:lnSpc>
              <a:buNone/>
            </a:pPr>
            <a:r>
              <a:rPr lang="ru-RU" sz="6000" dirty="0"/>
              <a:t>интересуйтесь жизнью подростка, обсуждайте его проблемы и успехи.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693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00699F-1C95-419E-BD91-649FACC1C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effectLst/>
              </a:rPr>
              <a:t>Чтобы не потерять любовь и доверие своего ребенка, нужно следовать некоторым правилам.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3E0E23-9954-4744-814D-70C7A4024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Общее времяпровождение</a:t>
            </a:r>
            <a:endParaRPr lang="ru-RU" dirty="0"/>
          </a:p>
          <a:p>
            <a:pPr marL="137160" indent="0" algn="just">
              <a:lnSpc>
                <a:spcPct val="200000"/>
              </a:lnSpc>
              <a:buNone/>
            </a:pPr>
            <a:r>
              <a:rPr lang="ru-RU" dirty="0"/>
              <a:t>Люди сближаются с теми, с кем проводят много времени. Поэтому, когда, взрослея, дети перестают проводить с родителями время, они начинают от них отдаляться. Старайтесь планировать совместные дела и проекты, отправляйтесь вместе в отпуск, играйте в настольные игры, смотрите фильмы.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678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DBA98C-8AD7-4E39-A525-625CB9293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48512"/>
          </a:xfrm>
        </p:spPr>
        <p:txBody>
          <a:bodyPr/>
          <a:lstStyle/>
          <a:p>
            <a:r>
              <a:rPr lang="ru-RU" b="1" dirty="0"/>
              <a:t>Ограничивайте разумно</a:t>
            </a:r>
          </a:p>
          <a:p>
            <a:endParaRPr lang="ru-RU" dirty="0"/>
          </a:p>
          <a:p>
            <a:pPr marL="137160" indent="0" algn="just">
              <a:buNone/>
            </a:pPr>
            <a:r>
              <a:rPr lang="ru-RU" sz="3200" dirty="0"/>
              <a:t>Ребенок должен иметь определенные рамки и ограничения, установленные родителями. Но помните, что эти ограничения должны быть разумными и соответствовать возрасту. Чем старше ребенок, тем условнее должны становиться эти ограничения.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2678AAD-D5E8-4D1F-A5C5-E2D5FBC7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effectLst/>
              </a:rPr>
              <a:t>Чтобы не потерять любовь и доверие своего ребенка, нужно следовать некоторым правилам.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797375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BCF7B2-F761-43AC-B7B1-34340F53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rgbClr val="002060"/>
                </a:solidFill>
              </a:rPr>
              <a:t>Действия, которые помогут вам быть в меру строгими родителями: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D285A2-9138-4BF0-B9AD-15064A70F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20000"/>
              </a:lnSpc>
            </a:pPr>
            <a:r>
              <a:rPr lang="ru-RU" dirty="0"/>
              <a:t>Четко говорите о своих ожиданиях ребенку, о том, что и как он должен делать. Например, «предупреди, если опаздываешь домой», «клади грязную одежду в корзину для стирки»;</a:t>
            </a:r>
          </a:p>
          <a:p>
            <a:pPr lvl="0" algn="just">
              <a:lnSpc>
                <a:spcPct val="120000"/>
              </a:lnSpc>
            </a:pPr>
            <a:r>
              <a:rPr lang="ru-RU" dirty="0"/>
              <a:t>Объясняйте установленные правила и принятые решения. Ребенок должен понимать, почему вы поступаете подобным образом. Например, «я буду очень волноваться, если ты не перезвонишь»;</a:t>
            </a:r>
          </a:p>
          <a:p>
            <a:pPr lvl="0" algn="just">
              <a:lnSpc>
                <a:spcPct val="120000"/>
              </a:lnSpc>
            </a:pPr>
            <a:r>
              <a:rPr lang="ru-RU" dirty="0"/>
              <a:t>Будьте последовательны. Если вы установили правила, всегда требуйте их выполнения и не нарушайте их сами. Если же правила соблюдаются лишь время от времени, не стоит ожидать от ребенка их беспрекословного выполнения;</a:t>
            </a:r>
          </a:p>
          <a:p>
            <a:pPr lvl="0" algn="just">
              <a:lnSpc>
                <a:spcPct val="120000"/>
              </a:lnSpc>
            </a:pPr>
            <a:r>
              <a:rPr lang="ru-RU" dirty="0"/>
              <a:t>Будьте справедливы, ведь дети остро реагируют на любые проявления несправедливости;</a:t>
            </a:r>
          </a:p>
          <a:p>
            <a:pPr lvl="0" algn="just">
              <a:lnSpc>
                <a:spcPct val="120000"/>
              </a:lnSpc>
            </a:pPr>
            <a:r>
              <a:rPr lang="ru-RU" dirty="0"/>
              <a:t>Избегайте суровых наказаний, не лишайте его общения со сверстниками.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517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4DAAA3-E8B4-4E74-8FC3-FF910673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  <a:effectLst/>
              </a:rPr>
              <a:t>Чтобы не потерять любовь и доверие своего ребенка, нужно следовать некоторым правилам</a:t>
            </a:r>
            <a:r>
              <a:rPr lang="ru-RU" sz="4400" dirty="0">
                <a:solidFill>
                  <a:srgbClr val="002060"/>
                </a:solidFill>
                <a:effectLst/>
              </a:rPr>
              <a:t>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E99E6D-6C07-41D5-8E87-9A894D1E4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Уважайте границы</a:t>
            </a:r>
            <a:endParaRPr lang="ru-RU" dirty="0"/>
          </a:p>
          <a:p>
            <a:pPr marL="137160" indent="0" algn="just">
              <a:buNone/>
            </a:pPr>
            <a:r>
              <a:rPr lang="ru-RU" dirty="0"/>
              <a:t>Подросток имеет право на личную жизнь и свободное время, которое он проводит как хочет. В подростковом возрасте нужно соблюдать границы ребенка: стучать перед тем, как зайти в его комнату, не читать переписку, не брать без спроса личные вещи ребенка. Помните, что нарушение границ - самый верный способ испортить отношения с подростком, потерять его доверие.</a:t>
            </a:r>
          </a:p>
          <a:p>
            <a:pPr marL="137160" indent="0" algn="just">
              <a:buNone/>
            </a:pPr>
            <a:r>
              <a:rPr lang="ru-RU" dirty="0"/>
              <a:t> </a:t>
            </a:r>
          </a:p>
          <a:p>
            <a:pPr algn="just"/>
            <a:r>
              <a:rPr lang="ru-RU" b="1" dirty="0"/>
              <a:t>Разговаривайте и договаривайтесь</a:t>
            </a:r>
            <a:endParaRPr lang="ru-RU" dirty="0"/>
          </a:p>
          <a:p>
            <a:pPr marL="137160" indent="0" algn="just">
              <a:buNone/>
            </a:pPr>
            <a:r>
              <a:rPr lang="ru-RU" dirty="0"/>
              <a:t>В подростковом возрасте дети становятся очень вспыльчивыми. Если родители не сумеют проявить понимание и гибкость, они только усугубят ситуацию.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0338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6F54E3-FCAA-400B-AF99-6B9810A1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/>
              <a:t>Действия, которые помогут вам пережить конфликтный период: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9008AA-F547-4605-919F-37EEE9AF8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чаще говорите с ребенком, объясняйте ему, что понимаете его чувства;</a:t>
            </a:r>
          </a:p>
          <a:p>
            <a:pPr lvl="0"/>
            <a:r>
              <a:rPr lang="ru-RU" dirty="0"/>
              <a:t>дайте ребенку понять, что вы готовы его выслушать в любое удобное для него время;</a:t>
            </a:r>
          </a:p>
          <a:p>
            <a:pPr lvl="0"/>
            <a:r>
              <a:rPr lang="ru-RU" dirty="0"/>
              <a:t>научите ребенка достигать компромисса, вести переговоры;</a:t>
            </a:r>
          </a:p>
          <a:p>
            <a:pPr lvl="0"/>
            <a:r>
              <a:rPr lang="ru-RU" dirty="0"/>
              <a:t>уступайте ребенку в мелочах. Это позволит не идти на уступки в более важных вещах;</a:t>
            </a:r>
          </a:p>
          <a:p>
            <a:pPr lvl="0"/>
            <a:r>
              <a:rPr lang="ru-RU" dirty="0"/>
              <a:t>уважайте мнение ребенка, не обесценивайте его;</a:t>
            </a:r>
          </a:p>
          <a:p>
            <a:pPr lvl="0"/>
            <a:r>
              <a:rPr lang="ru-RU" dirty="0"/>
              <a:t>извиняйтесь перед ребенком, если были неправы;</a:t>
            </a:r>
          </a:p>
          <a:p>
            <a:pPr lvl="0"/>
            <a:r>
              <a:rPr lang="ru-RU" dirty="0"/>
              <a:t>старайтесь не повышать голос на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3521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B99BFA-574E-4734-97B4-870B2C90A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Не критикуйте 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6954E9-CF09-4B82-AB15-A1AF095E3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/>
              <a:t> </a:t>
            </a:r>
          </a:p>
          <a:p>
            <a:pPr algn="just"/>
            <a:r>
              <a:rPr lang="ru-RU" dirty="0"/>
              <a:t>Критика и поучительные речи родителей в подростковом возрасте только отдаляют детей. Как известно, в этот период учеба уходит на второй план, а на первый выходят друзья и социальные связи. Группирование подростков – это природный процесс. Поэтому, если не хотите ухудшить отношения с ребенком, не критикуйте его друзей, его компанию, увлечения, стиль одежды и вкусы. В подростковом возрасте очень важно найти «свою» группу. Иногда ради этого дети идут на глупые поступки. Относитесь к этому с пониманием.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862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D1C055-3DA9-429E-9E66-EC74BAB4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effectLst/>
              </a:rPr>
              <a:t>Чтобы не потерять любовь и доверие своего ребенка, нужно следовать некоторым правилам.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BFBD94-B0BC-4BC4-905F-15B8A3DDE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4461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6400" b="1" dirty="0"/>
              <a:t>Не будьте навязчивыми</a:t>
            </a:r>
            <a:endParaRPr lang="ru-RU" sz="6400" dirty="0"/>
          </a:p>
          <a:p>
            <a:pPr marL="137160" indent="0" algn="just">
              <a:lnSpc>
                <a:spcPct val="120000"/>
              </a:lnSpc>
              <a:buNone/>
            </a:pPr>
            <a:r>
              <a:rPr lang="ru-RU" sz="6400" dirty="0"/>
              <a:t>Ребенок сам будет тянуться к вам, если вы не будете круглосуточно наседать над ним. Дайте понять, что всегда готовы прийти на помощь, но позвольте ребенку с большей частью дел справляться самостоятельно.</a:t>
            </a:r>
          </a:p>
          <a:p>
            <a:pPr marL="137160" indent="0" algn="just">
              <a:lnSpc>
                <a:spcPct val="120000"/>
              </a:lnSpc>
              <a:buNone/>
            </a:pPr>
            <a:r>
              <a:rPr lang="ru-RU" sz="6400" dirty="0"/>
              <a:t>  </a:t>
            </a:r>
          </a:p>
          <a:p>
            <a:pPr algn="just">
              <a:lnSpc>
                <a:spcPct val="120000"/>
              </a:lnSpc>
            </a:pPr>
            <a:r>
              <a:rPr lang="ru-RU" sz="6400" b="1" dirty="0"/>
              <a:t>Позволяйте принимать решения</a:t>
            </a:r>
            <a:endParaRPr lang="ru-RU" sz="6400" dirty="0"/>
          </a:p>
          <a:p>
            <a:pPr marL="137160" indent="0" algn="just">
              <a:lnSpc>
                <a:spcPct val="120000"/>
              </a:lnSpc>
              <a:buNone/>
            </a:pPr>
            <a:r>
              <a:rPr lang="ru-RU" sz="6400" dirty="0"/>
              <a:t>Большинство подростков стремятся самостоятельно принимать решения, но родители долго сопротивляются этому. Если действия ребенка не навредят его жизни и здоровью, позвольте ему поступить по-своему.</a:t>
            </a:r>
          </a:p>
          <a:p>
            <a:pPr marL="137160" indent="0" algn="just">
              <a:lnSpc>
                <a:spcPct val="120000"/>
              </a:lnSpc>
              <a:buNone/>
            </a:pPr>
            <a:r>
              <a:rPr lang="ru-RU" sz="6400" dirty="0"/>
              <a:t>   </a:t>
            </a:r>
          </a:p>
          <a:p>
            <a:pPr algn="just">
              <a:lnSpc>
                <a:spcPct val="120000"/>
              </a:lnSpc>
            </a:pPr>
            <a:r>
              <a:rPr lang="ru-RU" sz="6400" b="1" dirty="0"/>
              <a:t>Будьте искренними</a:t>
            </a:r>
            <a:endParaRPr lang="ru-RU" sz="6400" dirty="0"/>
          </a:p>
          <a:p>
            <a:pPr marL="137160" indent="0" algn="just">
              <a:lnSpc>
                <a:spcPct val="120000"/>
              </a:lnSpc>
              <a:buNone/>
            </a:pPr>
            <a:r>
              <a:rPr lang="ru-RU" sz="6400" dirty="0"/>
              <a:t>Дети – ваши самые близкие люди. Не скрывайте от них свои эмоции, не пытайтесь казаться стойкими и непоколебимыми. Говорите честно, что вы чувствуете, когда подросток делает те или иные вещи. Не пытайтесь показаться тем, кем не являетесь.</a:t>
            </a:r>
          </a:p>
          <a:p>
            <a:pPr marL="137160" indent="0" algn="just">
              <a:lnSpc>
                <a:spcPct val="120000"/>
              </a:lnSpc>
              <a:buNone/>
            </a:pPr>
            <a:r>
              <a:rPr lang="ru-RU" sz="6400" dirty="0"/>
              <a:t> </a:t>
            </a:r>
          </a:p>
          <a:p>
            <a:pPr algn="just">
              <a:lnSpc>
                <a:spcPct val="120000"/>
              </a:lnSpc>
            </a:pPr>
            <a:r>
              <a:rPr lang="ru-RU" sz="6400" b="1" dirty="0"/>
              <a:t>Слушайте детей, открыв глаза и сердце</a:t>
            </a:r>
            <a:endParaRPr lang="ru-RU" sz="6400" dirty="0"/>
          </a:p>
          <a:p>
            <a:pPr marL="137160" indent="0" algn="just">
              <a:lnSpc>
                <a:spcPct val="120000"/>
              </a:lnSpc>
              <a:buNone/>
            </a:pPr>
            <a:r>
              <a:rPr lang="ru-RU" sz="6400" dirty="0"/>
              <a:t>Подростки не всегда сами понимают, почему поступают тем или иным образом. Например, грусть может проявляться у них в виде гнева, а давление выливаться в агрессию. Старайтесь слушать своих детей, внимательно относиться к их потребностям, поменьше критикуйте и избегайте резких негативных оценок. Тогда подростковый период в вашей семье пройдет менее болезненно.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54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ОСОБЕННОСТИ ПОДРОСТКОВОГО ВОЗРАСТА: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Подростковым называют возраст от 13(11) до 19 лет.</a:t>
            </a:r>
          </a:p>
          <a:p>
            <a:r>
              <a:rPr lang="ru-RU" sz="2400" dirty="0"/>
              <a:t>Он делится на два периода:</a:t>
            </a:r>
          </a:p>
          <a:p>
            <a:pPr>
              <a:buNone/>
            </a:pPr>
            <a:r>
              <a:rPr lang="ru-RU" sz="2400" dirty="0"/>
              <a:t>младший подростковый возраст от </a:t>
            </a:r>
            <a:r>
              <a:rPr lang="ru-RU" sz="2400" dirty="0" smtClean="0"/>
              <a:t>13 (11) </a:t>
            </a:r>
            <a:r>
              <a:rPr lang="ru-RU" sz="2400" dirty="0"/>
              <a:t>до 15 лет</a:t>
            </a:r>
          </a:p>
          <a:p>
            <a:pPr>
              <a:buNone/>
            </a:pPr>
            <a:r>
              <a:rPr lang="ru-RU" sz="2400" dirty="0"/>
              <a:t>старший подростковый возраст от 16 до 19 лет</a:t>
            </a:r>
          </a:p>
          <a:p>
            <a:pPr marL="268288" indent="-268288" algn="just">
              <a:buNone/>
              <a:tabLst>
                <a:tab pos="179388" algn="l"/>
                <a:tab pos="358775" algn="l"/>
              </a:tabLst>
            </a:pPr>
            <a:r>
              <a:rPr lang="ru-RU" sz="2400" dirty="0"/>
              <a:t>             Подростковый возраст — это период, который оказывает огромное влияние на всю последующую жизнь человека. Как он будет реагировать на события своей жизни, принимать решения, какой круг общения выберет, как будет относиться к самому себе и своим близким, как будет строить отношения с людьми, будет ли он успешным, научится ли достигать желаемого, каковы будут его стремления и как он будет преодолевать трудности — личностные ресурсы, навыки и умения для всего этого закладываются именно в подростковом возрасте.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254367-365D-46DF-9EC9-78C8842B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8 пунктов, которые делают подростков счастливыми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( из работы ученого Роджера Уолша ):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2B09AD-FC23-44E6-A8FD-4029B0FA2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занятия спортом;</a:t>
            </a:r>
          </a:p>
          <a:p>
            <a:pPr lvl="0"/>
            <a:r>
              <a:rPr lang="ru-RU" dirty="0"/>
              <a:t>правильное питание;</a:t>
            </a:r>
          </a:p>
          <a:p>
            <a:pPr lvl="0"/>
            <a:r>
              <a:rPr lang="ru-RU" dirty="0"/>
              <a:t>время на природе;</a:t>
            </a:r>
          </a:p>
          <a:p>
            <a:pPr lvl="0"/>
            <a:r>
              <a:rPr lang="ru-RU" dirty="0"/>
              <a:t>помощь окружающим;</a:t>
            </a:r>
          </a:p>
          <a:p>
            <a:pPr lvl="0"/>
            <a:r>
              <a:rPr lang="ru-RU" dirty="0"/>
              <a:t>общение с людьми, здоровые отношения;</a:t>
            </a:r>
          </a:p>
          <a:p>
            <a:pPr lvl="0"/>
            <a:r>
              <a:rPr lang="ru-RU" dirty="0"/>
              <a:t>развлечения;</a:t>
            </a:r>
          </a:p>
          <a:p>
            <a:pPr lvl="0"/>
            <a:r>
              <a:rPr lang="ru-RU" dirty="0"/>
              <a:t>отдых;</a:t>
            </a:r>
          </a:p>
          <a:p>
            <a:pPr lvl="0"/>
            <a:r>
              <a:rPr lang="ru-RU" dirty="0"/>
              <a:t>духовное развитие.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89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14AFF-FDC7-4972-933E-B437B1CD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Используемые источники: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1C084AA-B61A-4074-9FCC-6922B20B74E3}"/>
              </a:ext>
            </a:extLst>
          </p:cNvPr>
          <p:cNvSpPr/>
          <p:nvPr/>
        </p:nvSpPr>
        <p:spPr>
          <a:xfrm>
            <a:off x="827584" y="1628800"/>
            <a:ext cx="7632848" cy="368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Анн Л.Ф. Психологический тренинг с подростками. – </a:t>
            </a:r>
            <a:r>
              <a:rPr lang="ru-RU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Спб.Питер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2003 (Серия эффективный тренинг).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Казанская В.Г. Подросток. Трудности взросления: книга для психологов, педагогов, родителей. – СПб.: Питер, 2006. – 240с.: ил. (Серия «Практическая психология»).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795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C34226-5B04-4276-B96A-C735AB24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79515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404664"/>
            <a:ext cx="900115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/>
              <a:t> </a:t>
            </a:r>
            <a:r>
              <a:rPr lang="ru-RU" sz="2400" dirty="0" smtClean="0"/>
              <a:t>С</a:t>
            </a:r>
            <a:r>
              <a:rPr lang="ru-RU" sz="2400" dirty="0" smtClean="0"/>
              <a:t>амооценка формируется в процессе деятельности и межличностного взаимодействия, получения обратной связи от окружения.</a:t>
            </a:r>
            <a:endParaRPr lang="ru-RU" sz="2400" dirty="0"/>
          </a:p>
          <a:p>
            <a:pPr algn="just"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По</a:t>
            </a:r>
            <a:r>
              <a:rPr lang="ru-RU" sz="2400" dirty="0" smtClean="0"/>
              <a:t>дросток </a:t>
            </a:r>
            <a:r>
              <a:rPr lang="ru-RU" sz="2400" dirty="0"/>
              <a:t>раздвигает границы и начинает исследовать новые территории более решительно, чем делал это в </a:t>
            </a:r>
            <a:r>
              <a:rPr lang="ru-RU" sz="2400" dirty="0" smtClean="0"/>
              <a:t>детстве.</a:t>
            </a:r>
            <a:endParaRPr lang="ru-RU" sz="2400" dirty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П</a:t>
            </a:r>
            <a:r>
              <a:rPr lang="ru-RU" sz="2400" dirty="0" smtClean="0"/>
              <a:t>остепенно </a:t>
            </a:r>
            <a:r>
              <a:rPr lang="ru-RU" sz="2400" dirty="0"/>
              <a:t>вырабатывается некий идеальный образ того, каким должен быть человек. Этот образ тоже лишен полутонов. Он всегда «супер». Этот идеальный образец человека получил название «Идеальное Я». «Идеальное Я» подростка весьма неустойчиво и может меняться под влиянием нового интересного «объекта», попавшего в поле </a:t>
            </a:r>
            <a:r>
              <a:rPr lang="ru-RU" sz="2400" dirty="0" smtClean="0"/>
              <a:t>видимости.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Чаще всего в этом возрасте «реальное Я» значительно отличается от «идеального»; следствием – компенсации чувства внутренней несостоятельности является завышенная или заниженная самооценка.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endParaRPr lang="ru-RU" sz="2400" dirty="0"/>
          </a:p>
          <a:p>
            <a:pPr>
              <a:buFont typeface="Arial" pitchFamily="34" charset="0"/>
              <a:buChar char="•"/>
            </a:pP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9297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/>
              <a:t> Очень часто подростки, отвоевав (наконец-то!) свои права у родителей, оставляют на их плечах всю ответственность за свои поступки.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/>
              <a:t> Одновременно подросток исследует самого себя: какой я, кто я?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smtClean="0"/>
              <a:t>Несмотря на внешнее противодействие взрослым, подросток испытывает потребность в поддержке. Особо благоприятной является ситуация, когда взрослый выступает в качестве друга.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/>
              <a:t>Тенденция к развитию наиболее сильна. Подросток с готовностью воспринимает все новое.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/>
              <a:t> С наступлением старшего подросткового возраста все описанные процессы принимают более спокойную форму, подросток уже меньше склонен к бунту и спонтанному расширению границ.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/>
              <a:t> Все большее количество жизненных задач приходится решать совершенно самостоятельно.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/>
              <a:t>Теперь он чаще задумывается о последствиях того, что делает и решает. Haчинaeт активно развиваться ответственность.</a:t>
            </a:r>
          </a:p>
          <a:p>
            <a:pPr algn="just">
              <a:buFont typeface="Arial" pitchFamily="34" charset="0"/>
              <a:buChar char="•"/>
            </a:pPr>
            <a:endParaRPr lang="ru-RU" sz="2400" dirty="0"/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Подросток уже всерьез задумывается о будущем, он строит реалистичные планы, выбирает профессию. </a:t>
            </a:r>
          </a:p>
          <a:p>
            <a:pPr algn="just"/>
            <a:r>
              <a:rPr lang="ru-RU" dirty="0"/>
              <a:t>По-прежнему важна личная и физическая привлекательность, но теперь формы ее выражения становятся более продуманными.</a:t>
            </a:r>
          </a:p>
          <a:p>
            <a:pPr algn="just"/>
            <a:r>
              <a:rPr lang="ru-RU" dirty="0"/>
              <a:t>Комплексы по поводу своей внешности продолжают серьезно влиять на настроение и весь образ жизни подростка.</a:t>
            </a:r>
          </a:p>
          <a:p>
            <a:pPr algn="just"/>
            <a:r>
              <a:rPr lang="ru-RU" dirty="0"/>
              <a:t>Отношения между полами становятся более открытыми: и девушки и юноши открыто проявляют симпатию и влюбленность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358340-6852-4252-A1A7-C5568D7EE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904696"/>
          </a:xfrm>
        </p:spPr>
        <p:txBody>
          <a:bodyPr>
            <a:normAutofit fontScale="92500"/>
          </a:bodyPr>
          <a:lstStyle/>
          <a:p>
            <a:pPr marL="137160" indent="0" algn="ctr">
              <a:buNone/>
            </a:pPr>
            <a:r>
              <a:rPr lang="ru-RU" dirty="0"/>
              <a:t> </a:t>
            </a:r>
            <a:r>
              <a:rPr lang="ru-RU" sz="3500" b="1" dirty="0">
                <a:solidFill>
                  <a:srgbClr val="FF0000"/>
                </a:solidFill>
              </a:rPr>
              <a:t>Важно знать!!!!</a:t>
            </a:r>
          </a:p>
          <a:p>
            <a:pPr marL="137160" indent="0" algn="just">
              <a:lnSpc>
                <a:spcPct val="150000"/>
              </a:lnSpc>
              <a:buNone/>
            </a:pPr>
            <a:r>
              <a:rPr lang="ru-RU" dirty="0"/>
              <a:t>Некоторые родители упрекают своих детей за неуклюжесть и несобранность. Этого не стоит делать. Во-первых, в этом возрасте наблюдается активный рост сердца, сосуды не успевают за ростом его массы. В этот период важно заботиться о посильности физических упражнений, чередовать виды физической деятельности с отдыхом, контролировать работу сердечно-сосудистой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1629838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2DDA8D-1179-42CC-8DCB-16D8E50CA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4400" dirty="0">
                <a:solidFill>
                  <a:srgbClr val="FF0000"/>
                </a:solidFill>
              </a:rPr>
              <a:t>Важно знать!!!!</a:t>
            </a:r>
            <a:br>
              <a:rPr lang="ru-RU" sz="4400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2E9CEF-ACF9-4D76-BC64-4C98E554E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dirty="0"/>
              <a:t>У подростков быстро растут трубчатые кости, а мышцы отстают в своем развитии. Все это, в сочетании с юношеским максимализмом и тягой к адреналиновым выплескам, приводит к травматизму. Психолог советует учить ребенка оберегать себя, бережно относиться к своему здоровью и чувствовать свое тело.</a:t>
            </a:r>
          </a:p>
          <a:p>
            <a:pPr algn="just">
              <a:lnSpc>
                <a:spcPct val="110000"/>
              </a:lnSpc>
            </a:pPr>
            <a:r>
              <a:rPr lang="ru-RU" dirty="0"/>
              <a:t>Еще один сверхважный момент подросткового возраста – половое созревание. У детей в этом возрасте появляются вторичные половые признаки. Поллюции, менструации, эротические сны - все это лавиной накрывает незрелую личность. Дети не могут самостоятельно справиться с таким возбуждением, поэтому многие прибегают к крайностям: смело экспериментируют, страдают от чувства вины, испытывают стыд из-за своих желаний.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37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помочь подростку пройти переходный возраст: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400" dirty="0"/>
              <a:t> Оказывать помощь в принятии(!) своей внешности, а также развитие умения формировать свое тело, развитие пластичности, обучение уходу за собой, привитие вкуса к здоровому образу жизни, развитие стилевого вкуса.</a:t>
            </a:r>
          </a:p>
          <a:p>
            <a:pPr algn="just"/>
            <a:r>
              <a:rPr lang="ru-RU" sz="4400" dirty="0"/>
              <a:t>Оказывать помощь в принятии себя(!) и развитие уверенности в себе.</a:t>
            </a:r>
          </a:p>
          <a:p>
            <a:pPr algn="just"/>
            <a:r>
              <a:rPr lang="ru-RU" sz="4400" dirty="0"/>
              <a:t>Способствовать развитию творческих способностей.</a:t>
            </a:r>
          </a:p>
          <a:p>
            <a:pPr algn="just"/>
            <a:r>
              <a:rPr lang="ru-RU" sz="4400" dirty="0"/>
              <a:t>Способствовать развитию умения выстраивать жизненные цели.</a:t>
            </a:r>
          </a:p>
          <a:p>
            <a:pPr algn="just"/>
            <a:r>
              <a:rPr lang="ru-RU" sz="4400" dirty="0"/>
              <a:t>Способствовать развитию чувства ответственности.</a:t>
            </a:r>
          </a:p>
          <a:p>
            <a:pPr algn="just"/>
            <a:r>
              <a:rPr lang="ru-RU" sz="4400" dirty="0"/>
              <a:t>Формировать умения для успешного социального опыта (социализация и развитие способности к социальной адаптации).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48B324-D023-44F3-993D-28678D62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Поэтому очень важно!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1F91B3-062E-4FE8-9DF2-E251B47B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 algn="just">
              <a:lnSpc>
                <a:spcPct val="150000"/>
              </a:lnSpc>
              <a:buNone/>
            </a:pPr>
            <a:r>
              <a:rPr lang="ru-RU" dirty="0"/>
              <a:t>Еще до полового созревания просвещать ребенка, рассказывая об анатомии мужчины и женщины, половых взаимоотношениях, о зачатии, родах, половом развитии и различиях полов.  В подростковом возрасте ребенок имеет право знать вещи, которые позволяют ему понимать свою женскую или мужскую природу, не стесняться ее и осознавать, что происходящие гормональные взрывы временные.</a:t>
            </a:r>
          </a:p>
        </p:txBody>
      </p:sp>
    </p:spTree>
    <p:extLst>
      <p:ext uri="{BB962C8B-B14F-4D97-AF65-F5344CB8AC3E}">
        <p14:creationId xmlns:p14="http://schemas.microsoft.com/office/powerpoint/2010/main" xmlns="" val="3795869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318</TotalTime>
  <Words>1479</Words>
  <Application>Microsoft Office PowerPoint</Application>
  <PresentationFormat>Экран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«Как пережить подростковый возраст и сохранить доверие в отношениях»</vt:lpstr>
      <vt:lpstr>ОСОБЕННОСТИ ПОДРОСТКОВОГО ВОЗРАСТА:</vt:lpstr>
      <vt:lpstr>Слайд 3</vt:lpstr>
      <vt:lpstr>Слайд 4</vt:lpstr>
      <vt:lpstr>Слайд 5</vt:lpstr>
      <vt:lpstr>Слайд 6</vt:lpstr>
      <vt:lpstr> Важно знать!!!! </vt:lpstr>
      <vt:lpstr>Как помочь подростку пройти переходный возраст: </vt:lpstr>
      <vt:lpstr>Поэтому очень важно!</vt:lpstr>
      <vt:lpstr>Важно осознавать, что…</vt:lpstr>
      <vt:lpstr> </vt:lpstr>
      <vt:lpstr>Чтобы не потерять любовь и доверие своего ребенка, нужно следовать некоторым правилам.</vt:lpstr>
      <vt:lpstr>Чтобы не потерять любовь и доверие своего ребенка, нужно следовать некоторым правилам.</vt:lpstr>
      <vt:lpstr>Чтобы не потерять любовь и доверие своего ребенка, нужно следовать некоторым правилам.</vt:lpstr>
      <vt:lpstr>Действия, которые помогут вам быть в меру строгими родителями: </vt:lpstr>
      <vt:lpstr>Чтобы не потерять любовь и доверие своего ребенка, нужно следовать некоторым правилам.</vt:lpstr>
      <vt:lpstr>Действия, которые помогут вам пережить конфликтный период: </vt:lpstr>
      <vt:lpstr>Не критикуйте ! </vt:lpstr>
      <vt:lpstr>Чтобы не потерять любовь и доверие своего ребенка, нужно следовать некоторым правилам.</vt:lpstr>
      <vt:lpstr>8 пунктов, которые делают подростков счастливыми  ( из работы ученого Роджера Уолша ): </vt:lpstr>
      <vt:lpstr>Используемые источники: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 неизвестный подросток»</dc:title>
  <cp:lastModifiedBy>student</cp:lastModifiedBy>
  <cp:revision>37</cp:revision>
  <dcterms:modified xsi:type="dcterms:W3CDTF">2020-11-27T07:47:43Z</dcterms:modified>
</cp:coreProperties>
</file>