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81" r:id="rId5"/>
    <p:sldId id="277" r:id="rId6"/>
    <p:sldId id="282" r:id="rId7"/>
    <p:sldId id="283" r:id="rId8"/>
    <p:sldId id="284" r:id="rId9"/>
    <p:sldId id="285" r:id="rId10"/>
    <p:sldId id="287" r:id="rId11"/>
    <p:sldId id="286" r:id="rId12"/>
    <p:sldId id="288" r:id="rId13"/>
    <p:sldId id="289" r:id="rId14"/>
    <p:sldId id="29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CE"/>
    <a:srgbClr val="FF7A75"/>
    <a:srgbClr val="FFA340"/>
    <a:srgbClr val="005A7E"/>
    <a:srgbClr val="000306"/>
    <a:srgbClr val="FF6C99"/>
    <a:srgbClr val="526664"/>
    <a:srgbClr val="B5B5B3"/>
    <a:srgbClr val="00B9CD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02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3221CB-7956-42DD-90F0-9C5C4EEFEF7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E477BC5-89E0-42CB-AEBF-700B9A42F061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Приказ Министерства труда и социальной защиты Российской Федерации от 13 июня 2017 г. N 486н </a:t>
          </a:r>
          <a:r>
            <a:rPr lang="ru-RU" sz="1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«Об </a:t>
          </a:r>
          <a:r>
            <a:rPr lang="ru-RU" sz="1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утверждении порядка разработки и реализации индивидуальной программы реабилитации или абилитации инвалида, индивидуальной программы реабилитации или абилитации ребенка-инвалида, выдаваемых федеральными государственными учреждениями медико-социальной экспертизы, и их </a:t>
          </a:r>
          <a:r>
            <a:rPr lang="ru-RU" sz="1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форм».</a:t>
          </a:r>
          <a:endParaRPr lang="ru-RU" sz="1400" b="1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33BAC28-8821-4591-85A1-77EA1BD31894}" type="parTrans" cxnId="{78D75735-4BF4-408D-99BD-E1653A96250B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AFC39F19-A37A-4D46-88DC-3EB927175555}" type="sibTrans" cxnId="{78D75735-4BF4-408D-99BD-E1653A96250B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60D6B7A5-7694-4A54-9576-2FB34EB5C3EF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Соглашение  № 23 от 10 марта 2016г.  «О сотрудничестве  между Федеральным казенным учреждением «Главное бюро медико-социальной экспертизы по РХ» Министерства труда и социальной защиты РФ  и Государственным бюджетным учреждением РХ «Центр психолого-педагогической, медицинской и социальной помощи «Радость».</a:t>
          </a:r>
          <a:endParaRPr lang="ru-RU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71BC66-BFDE-49E9-9653-60D0486A62CA}" type="parTrans" cxnId="{08A896F3-6EB2-4998-8E11-411310F72EA7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39703AA4-7102-4BF0-8A4B-77CAE76FAB6E}" type="sibTrans" cxnId="{08A896F3-6EB2-4998-8E11-411310F72EA7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DDF9B349-9E55-45A1-AE6A-048A49519ABF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 Министерства образования и науки Республики Хакасия от 17 марта 2016г. №100-393 «О реализации мероприятий, предусмотренных индивидуальной программой реабилитации или абилитации ребенка-инвалида, оказания ему психолого-педагогической помощи» </a:t>
          </a:r>
          <a:endParaRPr lang="ru-RU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247CA5-8C1C-4041-AAB1-D5702A628DED}" type="parTrans" cxnId="{73C54239-0D66-4D62-96B5-C5388CDBB5E7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CFF933FF-54D7-49D1-9FA9-9BFB202977CA}" type="sibTrans" cxnId="{73C54239-0D66-4D62-96B5-C5388CDBB5E7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1960700C-90A1-4492-ABB2-97995EFBD35F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Соглашение № 24  от 17 февраля 2016г.  «О взаимодействии между Министерством образования и науки Республики Хакасия и федеральным казенным учреждением «Главное бюро медико-социальной экспертизы по Республике Хакасия» Министерства труда и социальной защиты Российской Федерации по вопросам взаимодействия при оказании государственной услуги по проведению медико-социальной экспертизы».</a:t>
          </a:r>
          <a:endParaRPr lang="ru-RU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8A76EE-6446-4558-8940-F61728EEB168}" type="parTrans" cxnId="{B25D2B05-923C-4BF4-93B0-8E3BD37206BC}">
      <dgm:prSet/>
      <dgm:spPr/>
      <dgm:t>
        <a:bodyPr/>
        <a:lstStyle/>
        <a:p>
          <a:endParaRPr lang="ru-RU" sz="1400"/>
        </a:p>
      </dgm:t>
    </dgm:pt>
    <dgm:pt modelId="{89FD9E0F-8742-41FE-85CE-E49C717D8611}" type="sibTrans" cxnId="{B25D2B05-923C-4BF4-93B0-8E3BD37206BC}">
      <dgm:prSet/>
      <dgm:spPr/>
      <dgm:t>
        <a:bodyPr/>
        <a:lstStyle/>
        <a:p>
          <a:endParaRPr lang="ru-RU" sz="1400"/>
        </a:p>
      </dgm:t>
    </dgm:pt>
    <dgm:pt modelId="{C8BDE647-B196-490A-BBD0-5F4F7BF0BC31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Регламент информационного взаимодействия по обмену ИПРА инвалида (ИПРА ребенка-инвалида) в электронном виде, предусмотренный соглашением № 24 от 17 февраля 2016г.</a:t>
          </a:r>
        </a:p>
      </dgm:t>
    </dgm:pt>
    <dgm:pt modelId="{0E85E380-D8D1-40CB-973D-4D892F025026}" type="parTrans" cxnId="{7092EA92-F1DE-4AEC-8C31-43F965590631}">
      <dgm:prSet/>
      <dgm:spPr/>
      <dgm:t>
        <a:bodyPr/>
        <a:lstStyle/>
        <a:p>
          <a:endParaRPr lang="ru-RU" sz="1400"/>
        </a:p>
      </dgm:t>
    </dgm:pt>
    <dgm:pt modelId="{BAE811B1-DAD0-4E35-9962-20BC123E6139}" type="sibTrans" cxnId="{7092EA92-F1DE-4AEC-8C31-43F965590631}">
      <dgm:prSet/>
      <dgm:spPr/>
      <dgm:t>
        <a:bodyPr/>
        <a:lstStyle/>
        <a:p>
          <a:endParaRPr lang="ru-RU" sz="1400"/>
        </a:p>
      </dgm:t>
    </dgm:pt>
    <dgm:pt modelId="{436E1A30-F47D-40ED-93B7-742FBCC09B55}">
      <dgm:prSet custT="1"/>
      <dgm:spPr/>
      <dgm:t>
        <a:bodyPr/>
        <a:lstStyle/>
        <a:p>
          <a:pPr algn="just"/>
          <a:endParaRPr lang="ru-RU" sz="1400" dirty="0">
            <a:solidFill>
              <a:srgbClr val="002060"/>
            </a:solidFill>
          </a:endParaRPr>
        </a:p>
      </dgm:t>
    </dgm:pt>
    <dgm:pt modelId="{9E9395D0-F747-4DFC-B536-2963E3308741}" type="sibTrans" cxnId="{5D595CB3-00C2-4D07-BDC7-291621FBA1F7}">
      <dgm:prSet/>
      <dgm:spPr/>
      <dgm:t>
        <a:bodyPr/>
        <a:lstStyle/>
        <a:p>
          <a:endParaRPr lang="ru-RU"/>
        </a:p>
      </dgm:t>
    </dgm:pt>
    <dgm:pt modelId="{2AFCADF0-DB7D-47AA-981F-04B1BAFDFDB9}" type="parTrans" cxnId="{5D595CB3-00C2-4D07-BDC7-291621FBA1F7}">
      <dgm:prSet/>
      <dgm:spPr/>
      <dgm:t>
        <a:bodyPr/>
        <a:lstStyle/>
        <a:p>
          <a:endParaRPr lang="ru-RU"/>
        </a:p>
      </dgm:t>
    </dgm:pt>
    <dgm:pt modelId="{5675008E-99C7-434B-8081-A5FB512872CE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 Минтруда России от 15.10.2015 N 723н "Об утверждении формы и Порядка предоставления органами исполнительной власти субъектов Российской Федерации, органами местного самоуправления и организациями независимо от их организационно-правовых форм информации об исполнении возложенных на них индивидуальной программой реабилитации или абилитации инвалида и индивидуальной программой реабилитации или абилитации ребенка-инвалида мероприятий в федеральные государственные учреждения медико-социальной экспертизы». </a:t>
          </a:r>
          <a:endParaRPr lang="ru-RU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B8298C-64B0-415A-AE65-08F948981C40}" type="parTrans" cxnId="{7B9C86F6-E092-4F5C-A706-2127A292D762}">
      <dgm:prSet/>
      <dgm:spPr/>
      <dgm:t>
        <a:bodyPr/>
        <a:lstStyle/>
        <a:p>
          <a:endParaRPr lang="ru-RU"/>
        </a:p>
      </dgm:t>
    </dgm:pt>
    <dgm:pt modelId="{D9372951-EE07-4646-9669-0EACDE997CAE}" type="sibTrans" cxnId="{7B9C86F6-E092-4F5C-A706-2127A292D762}">
      <dgm:prSet/>
      <dgm:spPr/>
      <dgm:t>
        <a:bodyPr/>
        <a:lstStyle/>
        <a:p>
          <a:endParaRPr lang="ru-RU"/>
        </a:p>
      </dgm:t>
    </dgm:pt>
    <dgm:pt modelId="{D2359439-AEFD-4643-8C34-36A92FD0B482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Федеральный закон от 01.12.2014 N 419-ФЗ (ред. от 29.12.2015)</a:t>
          </a:r>
          <a:b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"О внесении изменений в отдельные законодательные акты Российской Федерации по вопросам социальной защиты инвалидов в связи с ратификацией Конвенции о правах инвалидов».</a:t>
          </a:r>
        </a:p>
      </dgm:t>
    </dgm:pt>
    <dgm:pt modelId="{C118EBEB-9154-4103-AF2B-312809186473}" type="sibTrans" cxnId="{480BFAA8-8B2D-439C-B376-9DC9BBA41496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E678F11C-FD34-4F13-90F0-63AC8D0424A2}" type="parTrans" cxnId="{480BFAA8-8B2D-439C-B376-9DC9BBA41496}">
      <dgm:prSet/>
      <dgm:spPr/>
      <dgm:t>
        <a:bodyPr/>
        <a:lstStyle/>
        <a:p>
          <a:endParaRPr lang="ru-RU" sz="1400" b="1">
            <a:solidFill>
              <a:srgbClr val="002060"/>
            </a:solidFill>
            <a:latin typeface="Candara" pitchFamily="34" charset="0"/>
          </a:endParaRPr>
        </a:p>
      </dgm:t>
    </dgm:pt>
    <dgm:pt modelId="{865D1AB7-A2B4-45C0-A08C-CECE8CC29D6C}" type="pres">
      <dgm:prSet presAssocID="{4F3221CB-7956-42DD-90F0-9C5C4EEFEF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67DA19-85E4-486D-A680-346CF79E18AB}" type="pres">
      <dgm:prSet presAssocID="{436E1A30-F47D-40ED-93B7-742FBCC09B55}" presName="parentText" presStyleLbl="node1" presStyleIdx="0" presStyleCnt="8" custScaleY="43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8C2C9-5A8E-478D-B41F-9D79C99756C3}" type="pres">
      <dgm:prSet presAssocID="{9E9395D0-F747-4DFC-B536-2963E3308741}" presName="spacer" presStyleCnt="0"/>
      <dgm:spPr/>
    </dgm:pt>
    <dgm:pt modelId="{EA5F91BF-2A13-44EF-BB12-7AF6D0B9EC78}" type="pres">
      <dgm:prSet presAssocID="{D2359439-AEFD-4643-8C34-36A92FD0B482}" presName="parentText" presStyleLbl="node1" presStyleIdx="1" presStyleCnt="8" custScaleY="516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82380-CFA3-42F5-B8AA-AE7EB0AF2900}" type="pres">
      <dgm:prSet presAssocID="{C118EBEB-9154-4103-AF2B-312809186473}" presName="spacer" presStyleCnt="0"/>
      <dgm:spPr/>
    </dgm:pt>
    <dgm:pt modelId="{EF531397-D557-47AB-BD30-AF3365C7AAF7}" type="pres">
      <dgm:prSet presAssocID="{5675008E-99C7-434B-8081-A5FB512872CE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D06BD588-9BE4-47F1-8901-DFCD127528B8}" type="pres">
      <dgm:prSet presAssocID="{D9372951-EE07-4646-9669-0EACDE997CAE}" presName="spacer" presStyleCnt="0"/>
      <dgm:spPr/>
    </dgm:pt>
    <dgm:pt modelId="{861AB4E8-6C5D-488F-8861-9E64341A7A7C}" type="pres">
      <dgm:prSet presAssocID="{6E477BC5-89E0-42CB-AEBF-700B9A42F061}" presName="parentText" presStyleLbl="node1" presStyleIdx="3" presStyleCnt="8" custScaleY="659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46DB4-ACF7-4D00-9FF5-DCB593109E90}" type="pres">
      <dgm:prSet presAssocID="{AFC39F19-A37A-4D46-88DC-3EB927175555}" presName="spacer" presStyleCnt="0"/>
      <dgm:spPr/>
    </dgm:pt>
    <dgm:pt modelId="{FD9FA76E-4254-41D4-B77E-C7039D4E54F3}" type="pres">
      <dgm:prSet presAssocID="{1960700C-90A1-4492-ABB2-97995EFBD35F}" presName="parentText" presStyleLbl="node1" presStyleIdx="4" presStyleCnt="8" custScaleY="874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4885E-21D7-46A0-825C-6AC8DC8CA345}" type="pres">
      <dgm:prSet presAssocID="{89FD9E0F-8742-41FE-85CE-E49C717D8611}" presName="spacer" presStyleCnt="0"/>
      <dgm:spPr/>
    </dgm:pt>
    <dgm:pt modelId="{0C57AAC5-1050-46A0-81B5-B098725DF478}" type="pres">
      <dgm:prSet presAssocID="{C8BDE647-B196-490A-BBD0-5F4F7BF0BC31}" presName="parentText" presStyleLbl="node1" presStyleIdx="5" presStyleCnt="8" custScaleY="48151" custLinFactY="190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B61AF-0D98-4DBD-9388-DDE4570157AE}" type="pres">
      <dgm:prSet presAssocID="{BAE811B1-DAD0-4E35-9962-20BC123E6139}" presName="spacer" presStyleCnt="0"/>
      <dgm:spPr/>
    </dgm:pt>
    <dgm:pt modelId="{FE9C7B7E-4E92-43D4-A9CF-7971D6DF154E}" type="pres">
      <dgm:prSet presAssocID="{60D6B7A5-7694-4A54-9576-2FB34EB5C3EF}" presName="parentText" presStyleLbl="node1" presStyleIdx="6" presStyleCnt="8" custScaleY="647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83C76-AD12-4910-A88F-DA6D8F33362B}" type="pres">
      <dgm:prSet presAssocID="{39703AA4-7102-4BF0-8A4B-77CAE76FAB6E}" presName="spacer" presStyleCnt="0"/>
      <dgm:spPr/>
    </dgm:pt>
    <dgm:pt modelId="{33E55032-F698-4955-8D5E-1A9D91DE9881}" type="pres">
      <dgm:prSet presAssocID="{DDF9B349-9E55-45A1-AE6A-048A49519ABF}" presName="parentText" presStyleLbl="node1" presStyleIdx="7" presStyleCnt="8" custScaleY="592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171A7-5340-4406-8169-3E42F76C8888}" type="presOf" srcId="{436E1A30-F47D-40ED-93B7-742FBCC09B55}" destId="{2167DA19-85E4-486D-A680-346CF79E18AB}" srcOrd="0" destOrd="0" presId="urn:microsoft.com/office/officeart/2005/8/layout/vList2"/>
    <dgm:cxn modelId="{480BFAA8-8B2D-439C-B376-9DC9BBA41496}" srcId="{4F3221CB-7956-42DD-90F0-9C5C4EEFEF7E}" destId="{D2359439-AEFD-4643-8C34-36A92FD0B482}" srcOrd="1" destOrd="0" parTransId="{E678F11C-FD34-4F13-90F0-63AC8D0424A2}" sibTransId="{C118EBEB-9154-4103-AF2B-312809186473}"/>
    <dgm:cxn modelId="{5D595CB3-00C2-4D07-BDC7-291621FBA1F7}" srcId="{4F3221CB-7956-42DD-90F0-9C5C4EEFEF7E}" destId="{436E1A30-F47D-40ED-93B7-742FBCC09B55}" srcOrd="0" destOrd="0" parTransId="{2AFCADF0-DB7D-47AA-981F-04B1BAFDFDB9}" sibTransId="{9E9395D0-F747-4DFC-B536-2963E3308741}"/>
    <dgm:cxn modelId="{7B9C86F6-E092-4F5C-A706-2127A292D762}" srcId="{4F3221CB-7956-42DD-90F0-9C5C4EEFEF7E}" destId="{5675008E-99C7-434B-8081-A5FB512872CE}" srcOrd="2" destOrd="0" parTransId="{88B8298C-64B0-415A-AE65-08F948981C40}" sibTransId="{D9372951-EE07-4646-9669-0EACDE997CAE}"/>
    <dgm:cxn modelId="{DB2BC174-9758-4DF7-AB19-17B7CB7BA247}" type="presOf" srcId="{1960700C-90A1-4492-ABB2-97995EFBD35F}" destId="{FD9FA76E-4254-41D4-B77E-C7039D4E54F3}" srcOrd="0" destOrd="0" presId="urn:microsoft.com/office/officeart/2005/8/layout/vList2"/>
    <dgm:cxn modelId="{59AD7501-2DC6-4CA3-99A2-09C91F6FAF39}" type="presOf" srcId="{DDF9B349-9E55-45A1-AE6A-048A49519ABF}" destId="{33E55032-F698-4955-8D5E-1A9D91DE9881}" srcOrd="0" destOrd="0" presId="urn:microsoft.com/office/officeart/2005/8/layout/vList2"/>
    <dgm:cxn modelId="{361BE354-0D6B-4330-9634-B04F70668FE3}" type="presOf" srcId="{C8BDE647-B196-490A-BBD0-5F4F7BF0BC31}" destId="{0C57AAC5-1050-46A0-81B5-B098725DF478}" srcOrd="0" destOrd="0" presId="urn:microsoft.com/office/officeart/2005/8/layout/vList2"/>
    <dgm:cxn modelId="{08A896F3-6EB2-4998-8E11-411310F72EA7}" srcId="{4F3221CB-7956-42DD-90F0-9C5C4EEFEF7E}" destId="{60D6B7A5-7694-4A54-9576-2FB34EB5C3EF}" srcOrd="6" destOrd="0" parTransId="{4B71BC66-BFDE-49E9-9653-60D0486A62CA}" sibTransId="{39703AA4-7102-4BF0-8A4B-77CAE76FAB6E}"/>
    <dgm:cxn modelId="{7092EA92-F1DE-4AEC-8C31-43F965590631}" srcId="{4F3221CB-7956-42DD-90F0-9C5C4EEFEF7E}" destId="{C8BDE647-B196-490A-BBD0-5F4F7BF0BC31}" srcOrd="5" destOrd="0" parTransId="{0E85E380-D8D1-40CB-973D-4D892F025026}" sibTransId="{BAE811B1-DAD0-4E35-9962-20BC123E6139}"/>
    <dgm:cxn modelId="{414B775B-6E5D-4636-A589-0E9382EDAC54}" type="presOf" srcId="{6E477BC5-89E0-42CB-AEBF-700B9A42F061}" destId="{861AB4E8-6C5D-488F-8861-9E64341A7A7C}" srcOrd="0" destOrd="0" presId="urn:microsoft.com/office/officeart/2005/8/layout/vList2"/>
    <dgm:cxn modelId="{D6B660EB-FE75-49EA-AD2D-5DC743E53317}" type="presOf" srcId="{4F3221CB-7956-42DD-90F0-9C5C4EEFEF7E}" destId="{865D1AB7-A2B4-45C0-A08C-CECE8CC29D6C}" srcOrd="0" destOrd="0" presId="urn:microsoft.com/office/officeart/2005/8/layout/vList2"/>
    <dgm:cxn modelId="{78D75735-4BF4-408D-99BD-E1653A96250B}" srcId="{4F3221CB-7956-42DD-90F0-9C5C4EEFEF7E}" destId="{6E477BC5-89E0-42CB-AEBF-700B9A42F061}" srcOrd="3" destOrd="0" parTransId="{633BAC28-8821-4591-85A1-77EA1BD31894}" sibTransId="{AFC39F19-A37A-4D46-88DC-3EB927175555}"/>
    <dgm:cxn modelId="{73C54239-0D66-4D62-96B5-C5388CDBB5E7}" srcId="{4F3221CB-7956-42DD-90F0-9C5C4EEFEF7E}" destId="{DDF9B349-9E55-45A1-AE6A-048A49519ABF}" srcOrd="7" destOrd="0" parTransId="{74247CA5-8C1C-4041-AAB1-D5702A628DED}" sibTransId="{CFF933FF-54D7-49D1-9FA9-9BFB202977CA}"/>
    <dgm:cxn modelId="{CB6F6AF9-3FF6-4888-93A6-76433202A9DD}" type="presOf" srcId="{D2359439-AEFD-4643-8C34-36A92FD0B482}" destId="{EA5F91BF-2A13-44EF-BB12-7AF6D0B9EC78}" srcOrd="0" destOrd="0" presId="urn:microsoft.com/office/officeart/2005/8/layout/vList2"/>
    <dgm:cxn modelId="{B25D2B05-923C-4BF4-93B0-8E3BD37206BC}" srcId="{4F3221CB-7956-42DD-90F0-9C5C4EEFEF7E}" destId="{1960700C-90A1-4492-ABB2-97995EFBD35F}" srcOrd="4" destOrd="0" parTransId="{C68A76EE-6446-4558-8940-F61728EEB168}" sibTransId="{89FD9E0F-8742-41FE-85CE-E49C717D8611}"/>
    <dgm:cxn modelId="{B44BB1E4-E6EB-4F67-A7B2-CD0D0970CF2F}" type="presOf" srcId="{60D6B7A5-7694-4A54-9576-2FB34EB5C3EF}" destId="{FE9C7B7E-4E92-43D4-A9CF-7971D6DF154E}" srcOrd="0" destOrd="0" presId="urn:microsoft.com/office/officeart/2005/8/layout/vList2"/>
    <dgm:cxn modelId="{A2E407A2-2AD9-4285-8C69-EFD16B361122}" type="presOf" srcId="{5675008E-99C7-434B-8081-A5FB512872CE}" destId="{EF531397-D557-47AB-BD30-AF3365C7AAF7}" srcOrd="0" destOrd="0" presId="urn:microsoft.com/office/officeart/2005/8/layout/vList2"/>
    <dgm:cxn modelId="{87CB3517-EA2A-4613-9AF9-008016586E6F}" type="presParOf" srcId="{865D1AB7-A2B4-45C0-A08C-CECE8CC29D6C}" destId="{2167DA19-85E4-486D-A680-346CF79E18AB}" srcOrd="0" destOrd="0" presId="urn:microsoft.com/office/officeart/2005/8/layout/vList2"/>
    <dgm:cxn modelId="{47BC2235-31B8-4056-A7A5-89750FD8563B}" type="presParOf" srcId="{865D1AB7-A2B4-45C0-A08C-CECE8CC29D6C}" destId="{A3B8C2C9-5A8E-478D-B41F-9D79C99756C3}" srcOrd="1" destOrd="0" presId="urn:microsoft.com/office/officeart/2005/8/layout/vList2"/>
    <dgm:cxn modelId="{B37D7CFC-A8EA-40E0-A465-363BC901AF04}" type="presParOf" srcId="{865D1AB7-A2B4-45C0-A08C-CECE8CC29D6C}" destId="{EA5F91BF-2A13-44EF-BB12-7AF6D0B9EC78}" srcOrd="2" destOrd="0" presId="urn:microsoft.com/office/officeart/2005/8/layout/vList2"/>
    <dgm:cxn modelId="{026815CF-213E-4B16-A2CC-8BA02F7CC7FF}" type="presParOf" srcId="{865D1AB7-A2B4-45C0-A08C-CECE8CC29D6C}" destId="{4C482380-CFA3-42F5-B8AA-AE7EB0AF2900}" srcOrd="3" destOrd="0" presId="urn:microsoft.com/office/officeart/2005/8/layout/vList2"/>
    <dgm:cxn modelId="{2D7DE53D-FA8E-447B-B1BC-58ACCA490BED}" type="presParOf" srcId="{865D1AB7-A2B4-45C0-A08C-CECE8CC29D6C}" destId="{EF531397-D557-47AB-BD30-AF3365C7AAF7}" srcOrd="4" destOrd="0" presId="urn:microsoft.com/office/officeart/2005/8/layout/vList2"/>
    <dgm:cxn modelId="{F4A1CF35-1376-4BF3-82C3-F4E3F244CD74}" type="presParOf" srcId="{865D1AB7-A2B4-45C0-A08C-CECE8CC29D6C}" destId="{D06BD588-9BE4-47F1-8901-DFCD127528B8}" srcOrd="5" destOrd="0" presId="urn:microsoft.com/office/officeart/2005/8/layout/vList2"/>
    <dgm:cxn modelId="{A5399D76-2A6A-47D5-832D-49189ABEAAF4}" type="presParOf" srcId="{865D1AB7-A2B4-45C0-A08C-CECE8CC29D6C}" destId="{861AB4E8-6C5D-488F-8861-9E64341A7A7C}" srcOrd="6" destOrd="0" presId="urn:microsoft.com/office/officeart/2005/8/layout/vList2"/>
    <dgm:cxn modelId="{90B05829-57DB-4E7C-B298-68F6BCE7F093}" type="presParOf" srcId="{865D1AB7-A2B4-45C0-A08C-CECE8CC29D6C}" destId="{56746DB4-ACF7-4D00-9FF5-DCB593109E90}" srcOrd="7" destOrd="0" presId="urn:microsoft.com/office/officeart/2005/8/layout/vList2"/>
    <dgm:cxn modelId="{8C60BCD3-5D9F-47D6-916B-6B42FC44FF2B}" type="presParOf" srcId="{865D1AB7-A2B4-45C0-A08C-CECE8CC29D6C}" destId="{FD9FA76E-4254-41D4-B77E-C7039D4E54F3}" srcOrd="8" destOrd="0" presId="urn:microsoft.com/office/officeart/2005/8/layout/vList2"/>
    <dgm:cxn modelId="{D245CCB9-887B-4F10-908D-00ACAEB7B8E5}" type="presParOf" srcId="{865D1AB7-A2B4-45C0-A08C-CECE8CC29D6C}" destId="{F0C4885E-21D7-46A0-825C-6AC8DC8CA345}" srcOrd="9" destOrd="0" presId="urn:microsoft.com/office/officeart/2005/8/layout/vList2"/>
    <dgm:cxn modelId="{51BFA0F3-8747-4C3A-91A4-417B7C9C7FEC}" type="presParOf" srcId="{865D1AB7-A2B4-45C0-A08C-CECE8CC29D6C}" destId="{0C57AAC5-1050-46A0-81B5-B098725DF478}" srcOrd="10" destOrd="0" presId="urn:microsoft.com/office/officeart/2005/8/layout/vList2"/>
    <dgm:cxn modelId="{F531E876-8251-49AE-BD53-C0521EFDE87B}" type="presParOf" srcId="{865D1AB7-A2B4-45C0-A08C-CECE8CC29D6C}" destId="{A8CB61AF-0D98-4DBD-9388-DDE4570157AE}" srcOrd="11" destOrd="0" presId="urn:microsoft.com/office/officeart/2005/8/layout/vList2"/>
    <dgm:cxn modelId="{BBD9944C-C05C-4F6D-9162-C4071E2C0EA9}" type="presParOf" srcId="{865D1AB7-A2B4-45C0-A08C-CECE8CC29D6C}" destId="{FE9C7B7E-4E92-43D4-A9CF-7971D6DF154E}" srcOrd="12" destOrd="0" presId="urn:microsoft.com/office/officeart/2005/8/layout/vList2"/>
    <dgm:cxn modelId="{D256DE78-1472-4D82-856F-615A59851909}" type="presParOf" srcId="{865D1AB7-A2B4-45C0-A08C-CECE8CC29D6C}" destId="{F6F83C76-AD12-4910-A88F-DA6D8F33362B}" srcOrd="13" destOrd="0" presId="urn:microsoft.com/office/officeart/2005/8/layout/vList2"/>
    <dgm:cxn modelId="{F0019B39-C7AD-4036-85D7-5FF06C31A34A}" type="presParOf" srcId="{865D1AB7-A2B4-45C0-A08C-CECE8CC29D6C}" destId="{33E55032-F698-4955-8D5E-1A9D91DE9881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67DA19-85E4-486D-A680-346CF79E18AB}">
      <dsp:nvSpPr>
        <dsp:cNvPr id="0" name=""/>
        <dsp:cNvSpPr/>
      </dsp:nvSpPr>
      <dsp:spPr>
        <a:xfrm>
          <a:off x="0" y="2536"/>
          <a:ext cx="8974182" cy="54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>
        <a:off x="0" y="2536"/>
        <a:ext cx="8974182" cy="54534"/>
      </dsp:txXfrm>
    </dsp:sp>
    <dsp:sp modelId="{EA5F91BF-2A13-44EF-BB12-7AF6D0B9EC78}">
      <dsp:nvSpPr>
        <dsp:cNvPr id="0" name=""/>
        <dsp:cNvSpPr/>
      </dsp:nvSpPr>
      <dsp:spPr>
        <a:xfrm>
          <a:off x="0" y="57799"/>
          <a:ext cx="8974182" cy="64590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Федеральный закон от 01.12.2014 N 419-ФЗ (ред. от 29.12.2015)</a:t>
          </a:r>
          <a:b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"О внесении изменений в отдельные законодательные акты Российской Федерации по вопросам социальной защиты инвалидов в связи с ратификацией Конвенции о правах инвалидов».</a:t>
          </a:r>
        </a:p>
      </dsp:txBody>
      <dsp:txXfrm>
        <a:off x="0" y="57799"/>
        <a:ext cx="8974182" cy="645908"/>
      </dsp:txXfrm>
    </dsp:sp>
    <dsp:sp modelId="{EF531397-D557-47AB-BD30-AF3365C7AAF7}">
      <dsp:nvSpPr>
        <dsp:cNvPr id="0" name=""/>
        <dsp:cNvSpPr/>
      </dsp:nvSpPr>
      <dsp:spPr>
        <a:xfrm>
          <a:off x="0" y="704437"/>
          <a:ext cx="8974182" cy="12505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 Минтруда России от 15.10.2015 N 723н "Об утверждении формы и Порядка предоставления органами исполнительной власти субъектов Российской Федерации, органами местного самоуправления и организациями независимо от их организационно-правовых форм информации об исполнении возложенных на них индивидуальной программой реабилитации или абилитации инвалида и индивидуальной программой реабилитации или абилитации ребенка-инвалида мероприятий в федеральные государственные учреждения медико-социальной экспертизы». </a:t>
          </a:r>
          <a:endParaRPr lang="ru-RU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704437"/>
        <a:ext cx="8974182" cy="1250500"/>
      </dsp:txXfrm>
    </dsp:sp>
    <dsp:sp modelId="{861AB4E8-6C5D-488F-8861-9E64341A7A7C}">
      <dsp:nvSpPr>
        <dsp:cNvPr id="0" name=""/>
        <dsp:cNvSpPr/>
      </dsp:nvSpPr>
      <dsp:spPr>
        <a:xfrm>
          <a:off x="0" y="1955666"/>
          <a:ext cx="8974182" cy="8241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Приказ Министерства труда и социальной защиты Российской Федерации от 13 июня 2017 г. N 486н </a:t>
          </a:r>
          <a:r>
            <a:rPr lang="ru-RU" sz="14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«Об </a:t>
          </a:r>
          <a:r>
            <a:rPr lang="ru-RU" sz="14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утверждении порядка разработки и реализации индивидуальной программы реабилитации или абилитации инвалида, индивидуальной программы реабилитации или абилитации ребенка-инвалида, выдаваемых федеральными государственными учреждениями медико-социальной экспертизы, и их </a:t>
          </a:r>
          <a:r>
            <a:rPr lang="ru-RU" sz="1400" b="1" kern="1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форм».</a:t>
          </a:r>
          <a:endParaRPr lang="ru-RU" sz="1400" b="1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955666"/>
        <a:ext cx="8974182" cy="824154"/>
      </dsp:txXfrm>
    </dsp:sp>
    <dsp:sp modelId="{FD9FA76E-4254-41D4-B77E-C7039D4E54F3}">
      <dsp:nvSpPr>
        <dsp:cNvPr id="0" name=""/>
        <dsp:cNvSpPr/>
      </dsp:nvSpPr>
      <dsp:spPr>
        <a:xfrm>
          <a:off x="0" y="2780549"/>
          <a:ext cx="8974182" cy="10935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Соглашение № 24  от 17 февраля 2016г.  «О взаимодействии между Министерством образования и науки Республики Хакасия и федеральным казенным учреждением «Главное бюро медико-социальной экспертизы по Республике Хакасия» Министерства труда и социальной защиты Российской Федерации по вопросам взаимодействия при оказании государственной услуги по проведению медико-социальной экспертизы».</a:t>
          </a:r>
          <a:endParaRPr lang="ru-RU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780549"/>
        <a:ext cx="8974182" cy="1093524"/>
      </dsp:txXfrm>
    </dsp:sp>
    <dsp:sp modelId="{0C57AAC5-1050-46A0-81B5-B098725DF478}">
      <dsp:nvSpPr>
        <dsp:cNvPr id="0" name=""/>
        <dsp:cNvSpPr/>
      </dsp:nvSpPr>
      <dsp:spPr>
        <a:xfrm>
          <a:off x="0" y="3899379"/>
          <a:ext cx="8974182" cy="602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Регламент информационного взаимодействия по обмену ИПРА инвалида (ИПРА ребенка-инвалида) в электронном виде, предусмотренный соглашением № 24 от 17 февраля 2016г.</a:t>
          </a:r>
        </a:p>
      </dsp:txBody>
      <dsp:txXfrm>
        <a:off x="0" y="3899379"/>
        <a:ext cx="8974182" cy="602128"/>
      </dsp:txXfrm>
    </dsp:sp>
    <dsp:sp modelId="{FE9C7B7E-4E92-43D4-A9CF-7971D6DF154E}">
      <dsp:nvSpPr>
        <dsp:cNvPr id="0" name=""/>
        <dsp:cNvSpPr/>
      </dsp:nvSpPr>
      <dsp:spPr>
        <a:xfrm>
          <a:off x="0" y="4477660"/>
          <a:ext cx="8974182" cy="8099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Соглашение  № 23 от 10 марта 2016г.  «О сотрудничестве  между Федеральным казенным учреждением «Главное бюро медико-социальной экспертизы по РХ» Министерства труда и социальной защиты РФ  и Государственным бюджетным учреждением РХ «Центр психолого-педагогической, медицинской и социальной помощи «Радость».</a:t>
          </a:r>
          <a:endParaRPr lang="ru-RU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477660"/>
        <a:ext cx="8974182" cy="809974"/>
      </dsp:txXfrm>
    </dsp:sp>
    <dsp:sp modelId="{33E55032-F698-4955-8D5E-1A9D91DE9881}">
      <dsp:nvSpPr>
        <dsp:cNvPr id="0" name=""/>
        <dsp:cNvSpPr/>
      </dsp:nvSpPr>
      <dsp:spPr>
        <a:xfrm>
          <a:off x="0" y="5288363"/>
          <a:ext cx="8974182" cy="7408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 Министерства образования и науки Республики Хакасия от 17 марта 2016г. №100-393 «О реализации мероприятий, предусмотренных индивидуальной программой реабилитации или абилитации ребенка-инвалида, оказания ему психолого-педагогической помощи» </a:t>
          </a:r>
          <a:endParaRPr lang="ru-RU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288363"/>
        <a:ext cx="8974182" cy="740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549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063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10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747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235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0969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19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242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287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367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30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7568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692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172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30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75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2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877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21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996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714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1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16556-29AD-44B1-8A1C-ABE338D926E3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FFB4-B522-49A9-895A-71E37BE27F0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3285"/>
          <a:stretch/>
        </p:blipFill>
        <p:spPr>
          <a:xfrm>
            <a:off x="0" y="0"/>
            <a:ext cx="9144000" cy="2517913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1007165"/>
            <a:ext cx="9144000" cy="1510748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6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88C3-D220-4C52-861E-55CAA5DC6C2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84854-D7AF-4FC9-956D-8AB30A9C16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21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RGOY-zhentr@yandex.r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4" name="Заголовок 1"/>
          <p:cNvSpPr>
            <a:spLocks noGrp="1"/>
          </p:cNvSpPr>
          <p:nvPr>
            <p:ph type="ctrTitle"/>
          </p:nvPr>
        </p:nvSpPr>
        <p:spPr>
          <a:xfrm>
            <a:off x="248195" y="2150534"/>
            <a:ext cx="8543109" cy="2497666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«Реализация мероприятий  индивидуальной программы реабилитации или абилитации ребенка-инвалида в образовательных организациях  Республики Хакасия»</a:t>
            </a:r>
            <a:endParaRPr lang="ru-RU" sz="3000" b="1" i="1" dirty="0" smtClean="0">
              <a:ln>
                <a:solidFill>
                  <a:sysClr val="windowText" lastClr="00000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andara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395687" y="6113014"/>
            <a:ext cx="4227181" cy="597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3175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</a:rPr>
              <a:t>Абакан, 2020</a:t>
            </a:r>
            <a:endParaRPr kumimoji="0" lang="ru-RU" sz="3200" b="1" i="0" u="none" strike="noStrike" kern="1200" cap="none" spc="0" normalizeH="0" baseline="0" noProof="0" dirty="0">
              <a:ln w="3175">
                <a:solidFill>
                  <a:schemeClr val="bg1"/>
                </a:solidFill>
              </a:ln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uLnTx/>
              <a:uFillTx/>
              <a:latin typeface="Candara" pitchFamily="34" charset="0"/>
            </a:endParaRPr>
          </a:p>
        </p:txBody>
      </p:sp>
      <p:pic>
        <p:nvPicPr>
          <p:cNvPr id="10" name="Рисунок 9" descr="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2607" y="262467"/>
            <a:ext cx="1508125" cy="1540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2467" y="123111"/>
            <a:ext cx="763693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952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  <a:ea typeface="+mj-ea"/>
                <a:cs typeface="+mj-cs"/>
              </a:rPr>
              <a:t>Государственное бюджетное учреждение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952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  <a:ea typeface="+mj-ea"/>
                <a:cs typeface="+mj-cs"/>
              </a:rPr>
              <a:t>Республики Хакасия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952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  <a:ea typeface="+mj-ea"/>
                <a:cs typeface="+mj-cs"/>
              </a:rPr>
              <a:t> «Центр психолого-педагогической,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952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  <a:ea typeface="+mj-ea"/>
                <a:cs typeface="+mj-cs"/>
              </a:rPr>
              <a:t>медицинской и социальной помощи «Радость»</a:t>
            </a:r>
          </a:p>
        </p:txBody>
      </p:sp>
    </p:spTree>
    <p:extLst>
      <p:ext uri="{BB962C8B-B14F-4D97-AF65-F5344CB8AC3E}">
        <p14:creationId xmlns:p14="http://schemas.microsoft.com/office/powerpoint/2010/main" xmlns="" val="31740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539" y="365127"/>
            <a:ext cx="7886700" cy="10798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Приложение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/>
              <a:t>Примерный перечень мероприятий психолого-педагогической реабилитации или абилитации (по подтипам мероприятий)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1284513"/>
          <a:ext cx="8015111" cy="5748528"/>
        </p:xfrm>
        <a:graphic>
          <a:graphicData uri="http://schemas.openxmlformats.org/drawingml/2006/table">
            <a:tbl>
              <a:tblPr/>
              <a:tblGrid>
                <a:gridCol w="1273629"/>
                <a:gridCol w="2451943"/>
                <a:gridCol w="1801815"/>
                <a:gridCol w="2487724"/>
              </a:tblGrid>
              <a:tr h="703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Calibri"/>
                          <a:ea typeface="Times New Roman"/>
                          <a:cs typeface="Calibri"/>
                        </a:rPr>
                        <a:t>Подтип мероприятия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Calibri"/>
                          <a:ea typeface="Times New Roman"/>
                          <a:cs typeface="Calibri"/>
                        </a:rPr>
                        <a:t>Психолого-педагогическое консультирование инвалида и его семьи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Calibri"/>
                          <a:ea typeface="Times New Roman"/>
                          <a:cs typeface="Calibri"/>
                        </a:rPr>
                        <a:t>Педагогическая коррекция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47329" marR="47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Calibri"/>
                          <a:ea typeface="Times New Roman"/>
                          <a:cs typeface="Calibri"/>
                        </a:rPr>
                        <a:t>Психолого-педагогическое сопровождение учебного процесса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Мероприятие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1. Дефектологическое сопровождение.</a:t>
                      </a:r>
                      <a:endParaRPr lang="ru-RU" sz="13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2.Социально-педагогическое сопровождение.</a:t>
                      </a:r>
                      <a:endParaRPr lang="ru-RU" sz="13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3.Психологическое сопровождение.</a:t>
                      </a:r>
                      <a:endParaRPr lang="ru-RU" sz="13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4.Логопедическое сопровождение.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Примеры:</a:t>
                      </a:r>
                      <a:endParaRPr lang="ru-RU" sz="13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 диагностика оценки состояния ребёнка и его адаптационных возможностей;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составление индивидуальных коррекционных программ по выявленным проблемам;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знакомство педагогов с индивидуальными психологическими особенностями развития</a:t>
                      </a:r>
                      <a:r>
                        <a:rPr lang="ru-RU" sz="13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ребёнка, его сильными сторонами личности, с рекомендациями по наиболее эффективным методам и приёмам развития данного  ребенка;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взаимодействие с воспитателями, учителями, психологом, социальным педагогом по   сопровождению ребёнка-инвалида;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контроль за динамикой развития и эффективности коррекционной помощи;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работа с родителями (законными представителями) ребенка - инвалида  по диагностике психологического климата в семье,  взаимоотношению родителей с ребёнком-инвалидом;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консультирование родителей по их запросам;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развитие мотивации у ребенка дошкольного возраста;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коррекционная работа по развитию эмоциально-волевой сферы;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коррекция психических процессов, развитие внутренней позиции школьника, развитие способности к организации своей деятельности, расширение социального опыта;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формирование социально-бытовых навыков.</a:t>
                      </a:r>
                      <a:endParaRPr lang="ru-RU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Приложение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/>
              <a:t>Примерный перечень мероприятий психолого-педагогической реабилитации или абилитации (по подтипам мероприятий)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6044" y="1680420"/>
          <a:ext cx="7936089" cy="4535134"/>
        </p:xfrm>
        <a:graphic>
          <a:graphicData uri="http://schemas.openxmlformats.org/drawingml/2006/table">
            <a:tbl>
              <a:tblPr/>
              <a:tblGrid>
                <a:gridCol w="1964324"/>
                <a:gridCol w="5971765"/>
              </a:tblGrid>
              <a:tr h="289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latin typeface="Calibri"/>
                          <a:ea typeface="Times New Roman"/>
                          <a:cs typeface="Calibri"/>
                        </a:rPr>
                        <a:t>Подтип мероприятия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7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проведение информационной, диагностической, консультативной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профориентационной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работы с ребёнком-инвалидом и родителями (законными представителями);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информирование о возможности получения ребёнком-инвалидом профессий на различных уровнях;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ознакомление со специализированными средними специальными учебными заведениями;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изучение профессиональных предпочтений, способностей, возможностей ребенка и требований к профессии, определить соответствующее место конкретного ребенка в предполагаемой профессии;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обеспечение участия ребёнка-инвалида в мероприятиях профессиональной ориентации по плану образовательной организации.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27379"/>
            <a:ext cx="7886700" cy="10724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Приложение 2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700" b="1" dirty="0" smtClean="0"/>
              <a:t>Перечень результата выполнения мероприятия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54756" y="1175657"/>
          <a:ext cx="7902222" cy="5569426"/>
        </p:xfrm>
        <a:graphic>
          <a:graphicData uri="http://schemas.openxmlformats.org/drawingml/2006/table">
            <a:tbl>
              <a:tblPr/>
              <a:tblGrid>
                <a:gridCol w="2066245"/>
                <a:gridCol w="5835977"/>
              </a:tblGrid>
              <a:tr h="302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Calibri"/>
                        </a:rPr>
                        <a:t>Результат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Calibri"/>
                        </a:rPr>
                        <a:t>Обоснование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Calibri"/>
                        </a:rPr>
                        <a:t>1 -Выполнено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Calibri"/>
                        </a:rPr>
                        <a:t>Выполнено в полном объеме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3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Calibri"/>
                        </a:rPr>
                        <a:t>2- Не выполнено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Calibri"/>
                        </a:rPr>
                        <a:t>Инвалид (ребенок-инвалид) либо законный (уполномоченный) представитель не обратился в соответствующий орган государственной власти, орган местного самоуправления, организацию независимо от организационно-правовых форм за предоставлением мероприятий, предусмотренных ИПРА инвалида (ИПРА ребенка-инвалида)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Calibri"/>
                        </a:rPr>
                        <a:t>3-Не выполнено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Calibri"/>
                        </a:rPr>
                        <a:t>Инвалид (ребенок-инвалид) либо законный (уполномоченный) представитель отказался от того или иного вида, формы и объема мероприятий, предусмотренных ИПРА инвалида (ИПРА ребенка-инвалида)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Calibri"/>
                        </a:rPr>
                        <a:t>4-Не выполнено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Calibri"/>
                        </a:rPr>
                        <a:t>Инвалид (ребенок-инвалид) либо законный (уполномоченный) представитель отказался от реализации ИПРА инвалида (ИПРА ребенка-инвалида) в целом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Calibri"/>
                        </a:rPr>
                        <a:t>5-Не выполнено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Calibri"/>
                        </a:rPr>
                        <a:t>Причины неисполнения мероприятий, предусмотренных ИПРА инвалида (ИПРА ребенка-инвалида), при согласии инвалида (ребенка-инвалида) либо законного (уполномоченного) представителя на их реализацию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701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Приложение 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Пример заполнения шаблона отчета о реализации ИПРА ребенка-инвалида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112" y="1309511"/>
          <a:ext cx="8263468" cy="5573551"/>
        </p:xfrm>
        <a:graphic>
          <a:graphicData uri="http://schemas.openxmlformats.org/drawingml/2006/table">
            <a:tbl>
              <a:tblPr/>
              <a:tblGrid>
                <a:gridCol w="1035588"/>
                <a:gridCol w="1337937"/>
                <a:gridCol w="995350"/>
                <a:gridCol w="895099"/>
                <a:gridCol w="766425"/>
                <a:gridCol w="855546"/>
                <a:gridCol w="770769"/>
                <a:gridCol w="837189"/>
                <a:gridCol w="769565"/>
              </a:tblGrid>
              <a:tr h="1263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Тип мероприятия </a:t>
                      </a:r>
                      <a:b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(выберите из списка)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Подтип мероприятия </a:t>
                      </a:r>
                      <a:b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(выберите из списка)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Мероприятие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(выберите из списка)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Мероприятиеесли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нет в списке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Дата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выполне-ния мероприя-тия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Исполнитель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мероприя-тия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Результат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выполне-ния мероприя-тия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(выберите из списка)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Результат выполнения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мероприят-ия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, если нет в списке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Примеча-ние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72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14-Условия организации обучения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31-Общеобразовательная программа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 Корректировка содержания учебных программ в соответствии с целями обучения ребенка-инвалида.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31.08.2016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МБОУ "СОШ № 9"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Выполнено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14-Условия организации обучения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31-Общеобразовательная программа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Мониторинг учебных результатов.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11.10.2017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22.11.2017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МБОУ "СОШ № 9"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Выполнено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Психологическая помощь, оказываемая в образовательной организации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Психолого-педагогическое консультирование инвалида и его семьи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 Диагностика оценки состояния ребенка и его адаптивных возможностей.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09.10.2017;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13.10.2018;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18.11.2018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13.12.2018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И т.д.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МБОУ "Лицей"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Выполнено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Times New Roman"/>
                        </a:rPr>
                        <a:t>Взаимодействие с учителями по сопровождению ребенка-инвалида.	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11.10.2017,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22.11.2017, 19.01.2018,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МБОУ "Лицей"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Times New Roman"/>
                        </a:rPr>
                        <a:t>Выполнено  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80902" y="24819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Контактные данные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98814" y="3814750"/>
            <a:ext cx="8516586" cy="3337172"/>
          </a:xfrm>
        </p:spPr>
        <p:txBody>
          <a:bodyPr>
            <a:normAutofit/>
          </a:bodyPr>
          <a:lstStyle/>
          <a:p>
            <a:pPr marL="1252538" indent="-45720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Методическая поддержка</a:t>
            </a:r>
          </a:p>
          <a:p>
            <a:pPr marL="1252538" indent="-457200">
              <a:buNone/>
            </a:pPr>
            <a:r>
              <a:rPr lang="ru-RU" sz="1800" b="1" dirty="0" err="1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Шанова</a:t>
            </a: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 Елена Леонидовна, </a:t>
            </a:r>
          </a:p>
          <a:p>
            <a:pPr marL="1252538" indent="-45720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заместитель директора ГБУ РХ «Радость»</a:t>
            </a:r>
          </a:p>
          <a:p>
            <a:pPr marL="1252538" indent="-45720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8(3902)358814</a:t>
            </a:r>
            <a:endParaRPr lang="ru-RU" sz="1800" b="1" dirty="0" smtClean="0">
              <a:solidFill>
                <a:srgbClr val="00CCCE"/>
              </a:solidFill>
              <a:latin typeface="Candara" pitchFamily="34" charset="0"/>
              <a:cs typeface="Times New Roman" pitchFamily="18" charset="0"/>
            </a:endParaRPr>
          </a:p>
          <a:p>
            <a:pPr marL="3054350" indent="-54610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Техническая поддержка</a:t>
            </a:r>
          </a:p>
          <a:p>
            <a:pPr marL="3054350" indent="-54610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Глазырина Ольга Федоровна,</a:t>
            </a:r>
          </a:p>
          <a:p>
            <a:pPr marL="3054350" indent="-54610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Инженер-программист ГБУ РХ «Радость»</a:t>
            </a:r>
          </a:p>
          <a:p>
            <a:pPr marL="3054350" indent="-54610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89061925884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3913" y="1518867"/>
            <a:ext cx="84255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Государственное бюджетное учреждение Республики Хакасия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«Центр психолого-педагогической, медицинской и социальной помощи «Радость»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Наш адрес:</a:t>
            </a:r>
            <a:r>
              <a:rPr lang="ru-RU" dirty="0" smtClean="0"/>
              <a:t> </a:t>
            </a:r>
            <a:r>
              <a:rPr lang="ru-RU" sz="20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г. Абакан, ул. Белоярская, 60 литера А.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Контактные телефоны: </a:t>
            </a:r>
            <a:r>
              <a:rPr lang="ru-RU" sz="20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(8-390-2) 35-85-52; (8-390-2) 35-88-14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Http:</a:t>
            </a:r>
            <a:r>
              <a:rPr lang="ru-RU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http://zentr-radost.ucoz.ru/</a:t>
            </a:r>
            <a:endParaRPr lang="ru-RU" sz="2000" b="1" dirty="0" smtClean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E-mail</a:t>
            </a:r>
            <a:r>
              <a:rPr lang="ru-RU" b="1" dirty="0" smtClean="0">
                <a:solidFill>
                  <a:srgbClr val="FF0000"/>
                </a:solidFill>
                <a:latin typeface="Segoe Print" pitchFamily="2" charset="0"/>
                <a:cs typeface="Times New Roman" pitchFamily="18" charset="0"/>
              </a:rPr>
              <a:t>:</a:t>
            </a:r>
            <a:r>
              <a:rPr lang="ru-RU" dirty="0" smtClean="0"/>
              <a:t> </a:t>
            </a:r>
            <a:r>
              <a:rPr lang="ru-RU" sz="2000" b="1" dirty="0" err="1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  <a:hlinkClick r:id="rId2"/>
              </a:rPr>
              <a:t>RGOY-zhentr@yandex.ru</a:t>
            </a:r>
            <a:endParaRPr lang="ru-RU" sz="2000" b="1" dirty="0" smtClean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</p:txBody>
      </p:sp>
      <p:pic>
        <p:nvPicPr>
          <p:cNvPr id="3074" name="Picture 2" descr="Картинки по запросу МС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3369" y="3101828"/>
            <a:ext cx="2285621" cy="22856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680902" y="5711214"/>
            <a:ext cx="226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ВТ, ЧТ 15:00-17:00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764029" y="1218012"/>
            <a:ext cx="7886700" cy="4600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Спасибо</a:t>
            </a:r>
            <a:br>
              <a:rPr kumimoji="0" lang="ru-RU" sz="9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</a:br>
            <a:r>
              <a:rPr kumimoji="0" lang="ru-RU" sz="9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за</a:t>
            </a:r>
            <a:br>
              <a:rPr kumimoji="0" lang="ru-RU" sz="9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</a:br>
            <a:r>
              <a:rPr kumimoji="0" lang="ru-RU" sz="9600" b="1" i="0" u="none" strike="noStrike" kern="1200" cap="none" spc="0" normalizeH="0" baseline="0" noProof="0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317404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2" y="-91441"/>
            <a:ext cx="8776607" cy="132556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</a:rPr>
              <a:t>Нормативно-правовая база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26265"/>
          <a:ext cx="8974182" cy="6031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096" y="1091600"/>
            <a:ext cx="158417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ФБ МСЭ РХ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315736"/>
            <a:ext cx="3779912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Региональная витрина</a:t>
            </a:r>
          </a:p>
          <a:p>
            <a:pPr algn="ctr"/>
            <a:r>
              <a:rPr lang="ru-RU" dirty="0" smtClean="0">
                <a:solidFill>
                  <a:prstClr val="white"/>
                </a:solidFill>
              </a:rPr>
              <a:t>БД «ИПРА детей-инвалидов»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315736"/>
            <a:ext cx="4248472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Региональная витрина</a:t>
            </a:r>
          </a:p>
          <a:p>
            <a:pPr algn="ctr"/>
            <a:r>
              <a:rPr lang="ru-RU" dirty="0" smtClean="0">
                <a:solidFill>
                  <a:prstClr val="white"/>
                </a:solidFill>
              </a:rPr>
              <a:t>БД «Отчет о реализации мероприятий ИПРА детей-инвалидов»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59552"/>
            <a:ext cx="86044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ФБ МСЭ РФ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940152" y="1667664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6216" y="173967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Загрузка ИПРА детей-инвалидов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flipV="1">
            <a:off x="2627784" y="1091600"/>
            <a:ext cx="57606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341348"/>
            <a:ext cx="266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Выгрузка отчетов по реализации ИПРА детей-инвалидов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3971920"/>
            <a:ext cx="30963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ГБУ РХ «Центр «Радость»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4331960"/>
            <a:ext cx="8604448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МО и Н РХ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221216" y="3480056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4128" y="346786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Выгрузка ИПРА детей-инвалидов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 flipV="1">
            <a:off x="3336816" y="346786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552" y="346786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Загрузка отчетов по реализации ИПРА детей-инвалидов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5412080"/>
            <a:ext cx="8604448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УО районов РХ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6306156"/>
            <a:ext cx="1584176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МБОУ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43808" y="6306156"/>
            <a:ext cx="1584176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МБДОУ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20072" y="6306156"/>
            <a:ext cx="30963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ГБОУ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03848" y="4619992"/>
            <a:ext cx="30963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ГБУ РХ «Центр «Радость»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64088" y="493126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Выдача ИПРА детей-инвалидов в электронном виде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4930888"/>
            <a:ext cx="3159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i="1" dirty="0" smtClean="0">
                <a:solidFill>
                  <a:srgbClr val="4F81BD">
                    <a:lumMod val="75000"/>
                  </a:srgbClr>
                </a:solidFill>
              </a:rPr>
              <a:t>Прием отчетов  по реализации ИПРА детей-инвалидов</a:t>
            </a:r>
            <a:endParaRPr lang="ru-RU" sz="1400" b="1" i="1" dirty="0">
              <a:solidFill>
                <a:srgbClr val="4F81BD">
                  <a:lumMod val="75000"/>
                </a:srgbClr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652120" y="5025002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3635896" y="4980032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23928" y="50127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VipNet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79912" y="3530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VipNet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3779912" y="5916136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3476890" y="5859118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475656" y="5916136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 flipV="1">
            <a:off x="1172634" y="5859118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876256" y="5916136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6573234" y="5859118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"/>
          <p:cNvSpPr txBox="1">
            <a:spLocks/>
          </p:cNvSpPr>
          <p:nvPr/>
        </p:nvSpPr>
        <p:spPr>
          <a:xfrm>
            <a:off x="182882" y="-121920"/>
            <a:ext cx="8776607" cy="904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andara" pitchFamily="34" charset="0"/>
              </a:rPr>
              <a:t>Схема информационного взаимодействия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34576" y="17312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VipNet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34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214489"/>
            <a:ext cx="8961118" cy="1894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600" b="1" dirty="0">
              <a:ln w="28575"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5533" y="1415143"/>
            <a:ext cx="62145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предусмотренный Соглашением № 24 от 17 февраля 2016г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6711" y="214491"/>
            <a:ext cx="83424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ndara" pitchFamily="34" charset="0"/>
              </a:rPr>
              <a:t>Регламент электронного взаимодействия по обмену ИПРА детей-инвалидов для ответственного за информационное взаимодействие специалиста муниципального органа РХ, осуществляющего управление в сфере образования</a:t>
            </a:r>
            <a:endParaRPr lang="ru-RU" sz="2000" b="1" dirty="0">
              <a:solidFill>
                <a:srgbClr val="002060"/>
              </a:solidFill>
              <a:latin typeface="Candara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0578" y="1719943"/>
          <a:ext cx="8441185" cy="5161076"/>
        </p:xfrm>
        <a:graphic>
          <a:graphicData uri="http://schemas.openxmlformats.org/drawingml/2006/table">
            <a:tbl>
              <a:tblPr/>
              <a:tblGrid>
                <a:gridCol w="971032"/>
                <a:gridCol w="3249121"/>
                <a:gridCol w="2110516"/>
                <a:gridCol w="2110516"/>
              </a:tblGrid>
              <a:tr h="234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ndara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ndara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ndara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ndara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Получение ИПРА по защищенной линии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Ежедневно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Регистрация ИПРА в журнале регистрации, отправка выписки о получении ИПРА в ГБУ РХ  «Центр «Радость»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 день получения ИПРА 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Инженер-программист ГБУ РХ «Центр «Радость»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Информационно-консультативная работа с родителями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 день получения ИПРА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Предоставление выписок из журналов регистрации в ГБУ РХ «Центр «радость» с последующей передачей ИПРА ребенка-инвалида в ОО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 течение двух рабочих дней после получения ИПРА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Работники ОО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Предоставление информационных писем о выбытии ребенка-инвалида в другую территорию по РХ либо за пределы РХ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 мере необходимости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Передача отчета о проведенных мероприятиях, отправка его в ГБУ РХ «Центр «Радость» по защищенному каналу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За шесть недель до окончания срока действия ИПРА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Ответственные специалисты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Инженер-программист ГБУ РХ «Центр «Радость»</a:t>
                      </a:r>
                    </a:p>
                  </a:txBody>
                  <a:tcPr marL="39169" marR="39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914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64444"/>
            <a:ext cx="8154106" cy="8240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Памятка по заполнению Отчета о реализации ИПРА детей-инвалидов для ответственного  за информационное взаимодействие специалиста муниципального органа РХ, осуществляющего управление в сфере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99822"/>
            <a:ext cx="7886700" cy="4777141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Электронная форма ИПРА ребенка-инвалида</a:t>
            </a:r>
          </a:p>
          <a:p>
            <a:pPr>
              <a:buNone/>
            </a:pPr>
            <a:r>
              <a:rPr lang="ru-RU" i="1" dirty="0" smtClean="0"/>
              <a:t> (на 01.06.2017 г.)</a:t>
            </a:r>
          </a:p>
          <a:p>
            <a:pPr>
              <a:buNone/>
            </a:pPr>
            <a:r>
              <a:rPr lang="ru-RU" i="1" dirty="0" smtClean="0"/>
              <a:t>рис.1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:\Users\user\Documents\Статья\ЭФ ИПРА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465688" y="1919111"/>
            <a:ext cx="5317068" cy="4447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5985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Правила заполнения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Отчета о реализации ИПРА детей-инвалидов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88533"/>
            <a:ext cx="7886700" cy="478843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</a:rPr>
              <a:t>1. </a:t>
            </a:r>
            <a:r>
              <a:rPr lang="ru-RU" i="1" dirty="0" smtClean="0">
                <a:solidFill>
                  <a:srgbClr val="FF0000"/>
                </a:solidFill>
              </a:rPr>
              <a:t>Шаблон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Отчета о реализации ИПРА детей-инвалидов   </a:t>
            </a:r>
            <a:r>
              <a:rPr lang="ru-RU" i="1" dirty="0" smtClean="0">
                <a:solidFill>
                  <a:srgbClr val="002060"/>
                </a:solidFill>
              </a:rPr>
              <a:t>это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вторая вкладка </a:t>
            </a:r>
            <a:r>
              <a:rPr lang="ru-RU" dirty="0" smtClean="0">
                <a:solidFill>
                  <a:srgbClr val="002060"/>
                </a:solidFill>
              </a:rPr>
              <a:t>Электронной ИПРА ребенка-инвалида, </a:t>
            </a:r>
            <a:r>
              <a:rPr lang="ru-RU" i="1" dirty="0" smtClean="0">
                <a:solidFill>
                  <a:srgbClr val="00B050"/>
                </a:solidFill>
              </a:rPr>
              <a:t>см. Рисунок 1.</a:t>
            </a:r>
            <a:endParaRPr lang="ru-RU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</a:rPr>
              <a:t>2. </a:t>
            </a:r>
            <a:r>
              <a:rPr lang="ru-RU" i="1" dirty="0" smtClean="0">
                <a:solidFill>
                  <a:srgbClr val="FF0000"/>
                </a:solidFill>
              </a:rPr>
              <a:t>Графы</a:t>
            </a:r>
            <a:r>
              <a:rPr lang="ru-RU" i="1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Тип мероприятия и Подтип мероприятия </a:t>
            </a:r>
            <a:r>
              <a:rPr lang="ru-RU" i="1" dirty="0" smtClean="0">
                <a:solidFill>
                  <a:srgbClr val="002060"/>
                </a:solidFill>
              </a:rPr>
              <a:t>заполняются строго из предложенного перечня раскрывающегося списка </a:t>
            </a:r>
            <a:r>
              <a:rPr lang="ru-RU" i="1" dirty="0" smtClean="0">
                <a:solidFill>
                  <a:srgbClr val="00B050"/>
                </a:solidFill>
              </a:rPr>
              <a:t>(см. Приложение 1).</a:t>
            </a:r>
            <a:endParaRPr lang="ru-RU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</a:rPr>
              <a:t>3. </a:t>
            </a:r>
            <a:r>
              <a:rPr lang="ru-RU" i="1" dirty="0" smtClean="0">
                <a:solidFill>
                  <a:srgbClr val="FF0000"/>
                </a:solidFill>
              </a:rPr>
              <a:t>Графа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Мероприятие </a:t>
            </a:r>
            <a:r>
              <a:rPr lang="ru-RU" i="1" dirty="0" smtClean="0">
                <a:solidFill>
                  <a:srgbClr val="002060"/>
                </a:solidFill>
              </a:rPr>
              <a:t>заполняется строго из предложенного перечня (</a:t>
            </a:r>
            <a:r>
              <a:rPr lang="ru-RU" i="1" dirty="0" smtClean="0">
                <a:solidFill>
                  <a:srgbClr val="00B050"/>
                </a:solidFill>
              </a:rPr>
              <a:t>см. Приложение 1</a:t>
            </a:r>
            <a:r>
              <a:rPr lang="ru-RU" i="1" dirty="0" smtClean="0">
                <a:solidFill>
                  <a:srgbClr val="002060"/>
                </a:solidFill>
              </a:rPr>
              <a:t>) раскрывающегося списка (</a:t>
            </a:r>
            <a:r>
              <a:rPr lang="ru-RU" i="1" dirty="0" smtClean="0">
                <a:solidFill>
                  <a:srgbClr val="00B050"/>
                </a:solidFill>
              </a:rPr>
              <a:t>см. Рисунок 2</a:t>
            </a:r>
            <a:r>
              <a:rPr lang="ru-RU" i="1" dirty="0" smtClean="0">
                <a:solidFill>
                  <a:srgbClr val="002060"/>
                </a:solidFill>
              </a:rPr>
              <a:t>),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если мероприятие отсутствует в перечне, то вручную заполняется следующая графа </a:t>
            </a:r>
            <a:r>
              <a:rPr lang="ru-RU" dirty="0" smtClean="0">
                <a:solidFill>
                  <a:srgbClr val="FF0000"/>
                </a:solidFill>
              </a:rPr>
              <a:t>Мероприятие, если нет в списке.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79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Электронная форма отчета о реализации ИПРА ребенка-инвалида (рис.2)</a:t>
            </a:r>
            <a:b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</a:br>
            <a:endParaRPr lang="ru-RU" sz="3200" b="1" dirty="0">
              <a:solidFill>
                <a:schemeClr val="accent5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22200" t="25216" r="13536" b="46767"/>
          <a:stretch/>
        </p:blipFill>
        <p:spPr bwMode="auto">
          <a:xfrm>
            <a:off x="391885" y="1088571"/>
            <a:ext cx="8501744" cy="5486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37067"/>
            <a:ext cx="7886700" cy="8805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Правила заполнения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Отчета о реализации ИПРА детей-инвалидов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1083734"/>
            <a:ext cx="8244417" cy="541866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4.</a:t>
            </a:r>
            <a:r>
              <a:rPr lang="ru-RU" b="1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Для каждого мероприятия заполняется</a:t>
            </a:r>
            <a:r>
              <a:rPr lang="ru-RU" b="1" dirty="0" smtClean="0">
                <a:solidFill>
                  <a:srgbClr val="002060"/>
                </a:solidFill>
                <a:latin typeface="Candara" pitchFamily="34" charset="0"/>
              </a:rPr>
              <a:t> Дата выполнения мероприятия 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(дата в формате </a:t>
            </a:r>
            <a:r>
              <a:rPr lang="ru-RU" b="1" i="1" dirty="0" err="1" smtClean="0">
                <a:solidFill>
                  <a:srgbClr val="002060"/>
                </a:solidFill>
                <a:latin typeface="Candara" pitchFamily="34" charset="0"/>
              </a:rPr>
              <a:t>дд.мм.гг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  либо несколько дат в формате </a:t>
            </a:r>
            <a:r>
              <a:rPr lang="ru-RU" b="1" i="1" dirty="0" err="1" smtClean="0">
                <a:solidFill>
                  <a:srgbClr val="002060"/>
                </a:solidFill>
                <a:latin typeface="Candara" pitchFamily="34" charset="0"/>
              </a:rPr>
              <a:t>дд.мм.гг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 через запятую, пробел либо точку с запятой ). </a:t>
            </a:r>
            <a:endParaRPr lang="ru-RU" dirty="0" smtClean="0">
              <a:solidFill>
                <a:srgbClr val="00206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Candara" pitchFamily="34" charset="0"/>
              </a:rPr>
              <a:t>Нельзя заполнять даты в следующих форматах:</a:t>
            </a:r>
            <a:endParaRPr lang="ru-RU" dirty="0" smtClean="0">
              <a:solidFill>
                <a:srgbClr val="FF000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1. периодами (например, в течение года, с октября по ноябрь, с 01.09.2017 по 01.09.2018), </a:t>
            </a:r>
            <a:endParaRPr lang="ru-RU" dirty="0" smtClean="0">
              <a:solidFill>
                <a:srgbClr val="00206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2. в виде: 1,2,3,4,5 ноября 2018 года. </a:t>
            </a:r>
            <a:endParaRPr lang="ru-RU" dirty="0" smtClean="0">
              <a:solidFill>
                <a:srgbClr val="00206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FF0000"/>
                </a:solidFill>
                <a:latin typeface="Candara" pitchFamily="34" charset="0"/>
              </a:rPr>
              <a:t>!!! Данные, представленные в подобном формате не будут загружены в базу данных.</a:t>
            </a:r>
            <a:endParaRPr lang="ru-RU" dirty="0" smtClean="0">
              <a:solidFill>
                <a:srgbClr val="FF000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B050"/>
                </a:solidFill>
                <a:latin typeface="Candara" pitchFamily="34" charset="0"/>
              </a:rPr>
              <a:t>Образец правильного заполнения см. </a:t>
            </a:r>
            <a:r>
              <a:rPr lang="ru-RU" b="1" i="1" dirty="0" smtClean="0">
                <a:solidFill>
                  <a:srgbClr val="00B050"/>
                </a:solidFill>
              </a:rPr>
              <a:t>в Приложении 3.</a:t>
            </a:r>
            <a:endParaRPr lang="ru-RU" dirty="0" smtClean="0">
              <a:solidFill>
                <a:srgbClr val="00B05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5. В графу </a:t>
            </a:r>
            <a:r>
              <a:rPr lang="ru-RU" b="1" dirty="0" smtClean="0">
                <a:solidFill>
                  <a:srgbClr val="002060"/>
                </a:solidFill>
                <a:latin typeface="Candara" pitchFamily="34" charset="0"/>
              </a:rPr>
              <a:t>Исполнитель мероприятия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 вносится название конкретной образовательной организации (например, МБОУ «Лицей», МБОУ «Васильевская СОШ» и т.п.).</a:t>
            </a:r>
            <a:endParaRPr lang="ru-RU" dirty="0" smtClean="0">
              <a:solidFill>
                <a:srgbClr val="002060"/>
              </a:solidFill>
              <a:latin typeface="Candara" pitchFamily="34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6. Для каждого мероприятия заполняется графа</a:t>
            </a:r>
            <a:r>
              <a:rPr lang="ru-RU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Candara" pitchFamily="34" charset="0"/>
              </a:rPr>
              <a:t>Результат выполнения мероприятия</a:t>
            </a: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 – строго из предложенного перечня (Приложение 2), если результат отсутствует в перечне, то вручную заполняется следующая графа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Candara" pitchFamily="34" charset="0"/>
              </a:rPr>
              <a:t>Результат выполнения </a:t>
            </a:r>
            <a:r>
              <a:rPr lang="ru-RU" b="1" dirty="0" smtClean="0">
                <a:solidFill>
                  <a:srgbClr val="00B0F0"/>
                </a:solidFill>
              </a:rPr>
              <a:t>мероприятия, если нет в списке.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Пример   заполнения</a:t>
            </a:r>
            <a:r>
              <a:rPr lang="ru-RU" b="1" dirty="0" smtClean="0">
                <a:solidFill>
                  <a:srgbClr val="00B050"/>
                </a:solidFill>
              </a:rPr>
              <a:t> Отчета о реализации ИПРА ребенка-инвалида </a:t>
            </a:r>
            <a:r>
              <a:rPr lang="ru-RU" b="1" i="1" dirty="0" smtClean="0">
                <a:solidFill>
                  <a:srgbClr val="00B050"/>
                </a:solidFill>
              </a:rPr>
              <a:t>представлен в Приложении 3.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20888"/>
            <a:ext cx="7886700" cy="7337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Приложение </a:t>
            </a: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1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/>
            </a:r>
            <a:b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</a:br>
            <a:r>
              <a:rPr lang="ru-RU" sz="2200" b="1" dirty="0" smtClean="0">
                <a:latin typeface="Candara" pitchFamily="34" charset="0"/>
              </a:rPr>
              <a:t>Примерный перечень мероприятий психолого-педагогической реабилитации или абилитации (по подтипам мероприятий)</a:t>
            </a:r>
            <a:r>
              <a:rPr lang="ru-RU" dirty="0" smtClean="0">
                <a:latin typeface="Candara" pitchFamily="34" charset="0"/>
              </a:rPr>
              <a:t/>
            </a:r>
            <a:br>
              <a:rPr lang="ru-RU" dirty="0" smtClean="0">
                <a:latin typeface="Candara" pitchFamily="34" charset="0"/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1557" y="1393372"/>
          <a:ext cx="8207021" cy="5207772"/>
        </p:xfrm>
        <a:graphic>
          <a:graphicData uri="http://schemas.openxmlformats.org/drawingml/2006/table">
            <a:tbl>
              <a:tblPr/>
              <a:tblGrid>
                <a:gridCol w="1737011"/>
                <a:gridCol w="2117111"/>
                <a:gridCol w="1754438"/>
                <a:gridCol w="2598461"/>
              </a:tblGrid>
              <a:tr h="1001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latin typeface="Calibri"/>
                          <a:ea typeface="Times New Roman"/>
                          <a:cs typeface="Calibri"/>
                        </a:rPr>
                        <a:t>Подтип мероприятия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latin typeface="Calibri"/>
                          <a:ea typeface="Times New Roman"/>
                          <a:cs typeface="Calibri"/>
                        </a:rPr>
                        <a:t>Общеобразовательная программа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latin typeface="Calibri"/>
                          <a:ea typeface="Times New Roman"/>
                          <a:cs typeface="Calibri"/>
                        </a:rPr>
                        <a:t>Адаптированная основная </a:t>
                      </a:r>
                      <a:r>
                        <a:rPr lang="ru-RU" sz="1600" kern="1200" dirty="0">
                          <a:latin typeface="Calibri"/>
                          <a:ea typeface="Times New Roman"/>
                          <a:cs typeface="Calibri"/>
                        </a:rPr>
                        <a:t>образовательная программа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latin typeface="Calibri"/>
                          <a:ea typeface="Times New Roman"/>
                          <a:cs typeface="Calibri"/>
                        </a:rPr>
                        <a:t>Специальные педагогические условия для получения образования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Мероприятие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корректировка содержания учебных программ в соответствии с целями обучения ребёнка-инвалида;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формирование индивидуального образовательного маршрута ребёнка-инвалида;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корректировка индивидуального образовательного маршрута ребёнка-инвалида;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выявление пробелов в знаниях и помощь в их ликвидации;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диагностика учебных результатов;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индивидуальные консультации по учебным предметам;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индивидуальные консультации при подготовке к экзаменам;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индивидуальные консультации по выполнению домашнего задания;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специальные педагогические условия для получения образования;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мониторинг учебных результатов;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диагностика базовых учебных действий;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обучение по индивидуальному учебному плану.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1436</Words>
  <Application>Microsoft Office PowerPoint</Application>
  <PresentationFormat>Экран (4:3)</PresentationFormat>
  <Paragraphs>206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«Реализация мероприятий  индивидуальной программы реабилитации или абилитации ребенка-инвалида в образовательных организациях  Республики Хакасия»</vt:lpstr>
      <vt:lpstr>Нормативно-правовая база</vt:lpstr>
      <vt:lpstr>Слайд 3</vt:lpstr>
      <vt:lpstr>Слайд 4</vt:lpstr>
      <vt:lpstr>Памятка по заполнению Отчета о реализации ИПРА детей-инвалидов для ответственного  за информационное взаимодействие специалиста муниципального органа РХ, осуществляющего управление в сфере образования  </vt:lpstr>
      <vt:lpstr>Правила заполнения Отчета о реализации ИПРА детей-инвалидов</vt:lpstr>
      <vt:lpstr>Электронная форма отчета о реализации ИПРА ребенка-инвалида (рис.2) </vt:lpstr>
      <vt:lpstr>Правила заполнения Отчета о реализации ИПРА детей-инвалидов</vt:lpstr>
      <vt:lpstr>Приложение 1 Примерный перечень мероприятий психолого-педагогической реабилитации или абилитации (по подтипам мероприятий) </vt:lpstr>
      <vt:lpstr>Приложение 1 Примерный перечень мероприятий психолого-педагогической реабилитации или абилитации (по подтипам мероприятий) </vt:lpstr>
      <vt:lpstr>Приложение 1 Примерный перечень мероприятий психолого-педагогической реабилитации или абилитации (по подтипам мероприятий) </vt:lpstr>
      <vt:lpstr>Приложение 2 Перечень результата выполнения мероприятия </vt:lpstr>
      <vt:lpstr>Приложение 3 Пример заполнения шаблона отчета о реализации ИПРА ребенка-инвалида 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student</cp:lastModifiedBy>
  <cp:revision>151</cp:revision>
  <dcterms:created xsi:type="dcterms:W3CDTF">2014-10-08T06:06:36Z</dcterms:created>
  <dcterms:modified xsi:type="dcterms:W3CDTF">2020-02-04T09:18:13Z</dcterms:modified>
</cp:coreProperties>
</file>